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1" r:id="rId2"/>
  </p:sldMasterIdLst>
  <p:notesMasterIdLst>
    <p:notesMasterId r:id="rId25"/>
  </p:notesMasterIdLst>
  <p:sldIdLst>
    <p:sldId id="263" r:id="rId3"/>
    <p:sldId id="317" r:id="rId4"/>
    <p:sldId id="322" r:id="rId5"/>
    <p:sldId id="307" r:id="rId6"/>
    <p:sldId id="341" r:id="rId7"/>
    <p:sldId id="342" r:id="rId8"/>
    <p:sldId id="343" r:id="rId9"/>
    <p:sldId id="344" r:id="rId10"/>
    <p:sldId id="345" r:id="rId11"/>
    <p:sldId id="301" r:id="rId12"/>
    <p:sldId id="323" r:id="rId13"/>
    <p:sldId id="340" r:id="rId14"/>
    <p:sldId id="319" r:id="rId15"/>
    <p:sldId id="331" r:id="rId16"/>
    <p:sldId id="288" r:id="rId17"/>
    <p:sldId id="329" r:id="rId18"/>
    <p:sldId id="303" r:id="rId19"/>
    <p:sldId id="333" r:id="rId20"/>
    <p:sldId id="325" r:id="rId21"/>
    <p:sldId id="335" r:id="rId22"/>
    <p:sldId id="346" r:id="rId23"/>
    <p:sldId id="347"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839565-9247-167B-A64B-660574D4EDF1}" name="ISLAS ARREDONDO ROSA ISABEL" initials="IARI" userId="S::ISABEL.ISLAS@inegi.org.mx::af3bf696-f88d-4fb0-8e8d-5aa1398be7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057"/>
    <a:srgbClr val="EAEFF7"/>
    <a:srgbClr val="A5A5A5"/>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157" autoAdjust="0"/>
  </p:normalViewPr>
  <p:slideViewPr>
    <p:cSldViewPr snapToGrid="0">
      <p:cViewPr varScale="1">
        <p:scale>
          <a:sx n="60" d="100"/>
          <a:sy n="60"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A41C2-ACDA-40BD-B58C-F521ED3A8D01}" type="datetimeFigureOut">
              <a:rPr lang="en-US" smtClean="0"/>
              <a:t>4/11/2023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7EE2-D478-4392-8E84-40D78A008E32}" type="slidenum">
              <a:rPr lang="en-US" smtClean="0"/>
              <a:t>‹Nº›</a:t>
            </a:fld>
            <a:endParaRPr lang="en-US"/>
          </a:p>
        </p:txBody>
      </p:sp>
    </p:spTree>
    <p:extLst>
      <p:ext uri="{BB962C8B-B14F-4D97-AF65-F5344CB8AC3E}">
        <p14:creationId xmlns:p14="http://schemas.microsoft.com/office/powerpoint/2010/main" val="4088362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a:t>
            </a:fld>
            <a:endParaRPr lang="es-MX">
              <a:solidFill>
                <a:prstClr val="black"/>
              </a:solidFill>
            </a:endParaRPr>
          </a:p>
        </p:txBody>
      </p:sp>
    </p:spTree>
    <p:extLst>
      <p:ext uri="{BB962C8B-B14F-4D97-AF65-F5344CB8AC3E}">
        <p14:creationId xmlns:p14="http://schemas.microsoft.com/office/powerpoint/2010/main" val="211472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71916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11</a:t>
            </a:fld>
            <a:endParaRPr lang="es-MX">
              <a:solidFill>
                <a:prstClr val="black"/>
              </a:solidFill>
            </a:endParaRPr>
          </a:p>
        </p:txBody>
      </p:sp>
    </p:spTree>
    <p:extLst>
      <p:ext uri="{BB962C8B-B14F-4D97-AF65-F5344CB8AC3E}">
        <p14:creationId xmlns:p14="http://schemas.microsoft.com/office/powerpoint/2010/main" val="35246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12</a:t>
            </a:fld>
            <a:endParaRPr lang="es-MX">
              <a:solidFill>
                <a:prstClr val="black"/>
              </a:solidFill>
            </a:endParaRPr>
          </a:p>
        </p:txBody>
      </p:sp>
    </p:spTree>
    <p:extLst>
      <p:ext uri="{BB962C8B-B14F-4D97-AF65-F5344CB8AC3E}">
        <p14:creationId xmlns:p14="http://schemas.microsoft.com/office/powerpoint/2010/main" val="262878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13</a:t>
            </a:fld>
            <a:endParaRPr lang="es-MX">
              <a:solidFill>
                <a:prstClr val="black"/>
              </a:solidFill>
            </a:endParaRPr>
          </a:p>
        </p:txBody>
      </p:sp>
    </p:spTree>
    <p:extLst>
      <p:ext uri="{BB962C8B-B14F-4D97-AF65-F5344CB8AC3E}">
        <p14:creationId xmlns:p14="http://schemas.microsoft.com/office/powerpoint/2010/main" val="256361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sz="1200" b="0" dirty="0">
                <a:solidFill>
                  <a:schemeClr val="tx2"/>
                </a:solidFill>
              </a:rPr>
              <a:t>Es muy diversa la elaboración y reporte de metadatos </a:t>
            </a: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14</a:t>
            </a:fld>
            <a:endParaRPr lang="es-MX">
              <a:solidFill>
                <a:prstClr val="black"/>
              </a:solidFill>
            </a:endParaRPr>
          </a:p>
        </p:txBody>
      </p:sp>
    </p:spTree>
    <p:extLst>
      <p:ext uri="{BB962C8B-B14F-4D97-AF65-F5344CB8AC3E}">
        <p14:creationId xmlns:p14="http://schemas.microsoft.com/office/powerpoint/2010/main" val="203593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15</a:t>
            </a:fld>
            <a:endParaRPr lang="es-MX">
              <a:solidFill>
                <a:prstClr val="black"/>
              </a:solidFill>
            </a:endParaRPr>
          </a:p>
        </p:txBody>
      </p:sp>
    </p:spTree>
    <p:extLst>
      <p:ext uri="{BB962C8B-B14F-4D97-AF65-F5344CB8AC3E}">
        <p14:creationId xmlns:p14="http://schemas.microsoft.com/office/powerpoint/2010/main" val="76234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16</a:t>
            </a:fld>
            <a:endParaRPr lang="es-MX">
              <a:solidFill>
                <a:prstClr val="black"/>
              </a:solidFill>
            </a:endParaRPr>
          </a:p>
        </p:txBody>
      </p:sp>
    </p:spTree>
    <p:extLst>
      <p:ext uri="{BB962C8B-B14F-4D97-AF65-F5344CB8AC3E}">
        <p14:creationId xmlns:p14="http://schemas.microsoft.com/office/powerpoint/2010/main" val="685606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17</a:t>
            </a:fld>
            <a:endParaRPr lang="es-MX">
              <a:solidFill>
                <a:prstClr val="black"/>
              </a:solidFill>
            </a:endParaRPr>
          </a:p>
        </p:txBody>
      </p:sp>
    </p:spTree>
    <p:extLst>
      <p:ext uri="{BB962C8B-B14F-4D97-AF65-F5344CB8AC3E}">
        <p14:creationId xmlns:p14="http://schemas.microsoft.com/office/powerpoint/2010/main" val="118038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18</a:t>
            </a:fld>
            <a:endParaRPr lang="es-MX">
              <a:solidFill>
                <a:prstClr val="black"/>
              </a:solidFill>
            </a:endParaRPr>
          </a:p>
        </p:txBody>
      </p:sp>
    </p:spTree>
    <p:extLst>
      <p:ext uri="{BB962C8B-B14F-4D97-AF65-F5344CB8AC3E}">
        <p14:creationId xmlns:p14="http://schemas.microsoft.com/office/powerpoint/2010/main" val="145112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19</a:t>
            </a:fld>
            <a:endParaRPr lang="es-MX">
              <a:solidFill>
                <a:prstClr val="black"/>
              </a:solidFill>
            </a:endParaRPr>
          </a:p>
        </p:txBody>
      </p:sp>
    </p:spTree>
    <p:extLst>
      <p:ext uri="{BB962C8B-B14F-4D97-AF65-F5344CB8AC3E}">
        <p14:creationId xmlns:p14="http://schemas.microsoft.com/office/powerpoint/2010/main" val="326487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095628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20</a:t>
            </a:fld>
            <a:endParaRPr lang="es-MX">
              <a:solidFill>
                <a:prstClr val="black"/>
              </a:solidFill>
            </a:endParaRPr>
          </a:p>
        </p:txBody>
      </p:sp>
    </p:spTree>
    <p:extLst>
      <p:ext uri="{BB962C8B-B14F-4D97-AF65-F5344CB8AC3E}">
        <p14:creationId xmlns:p14="http://schemas.microsoft.com/office/powerpoint/2010/main" val="68651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21</a:t>
            </a:fld>
            <a:endParaRPr lang="es-MX">
              <a:solidFill>
                <a:prstClr val="black"/>
              </a:solidFill>
            </a:endParaRPr>
          </a:p>
        </p:txBody>
      </p:sp>
    </p:spTree>
    <p:extLst>
      <p:ext uri="{BB962C8B-B14F-4D97-AF65-F5344CB8AC3E}">
        <p14:creationId xmlns:p14="http://schemas.microsoft.com/office/powerpoint/2010/main" val="356665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22</a:t>
            </a:fld>
            <a:endParaRPr lang="es-MX">
              <a:solidFill>
                <a:prstClr val="black"/>
              </a:solidFill>
            </a:endParaRPr>
          </a:p>
        </p:txBody>
      </p:sp>
    </p:spTree>
    <p:extLst>
      <p:ext uri="{BB962C8B-B14F-4D97-AF65-F5344CB8AC3E}">
        <p14:creationId xmlns:p14="http://schemas.microsoft.com/office/powerpoint/2010/main" val="246766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407084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142892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5</a:t>
            </a:fld>
            <a:endParaRPr lang="es-MX">
              <a:solidFill>
                <a:prstClr val="black"/>
              </a:solidFill>
            </a:endParaRPr>
          </a:p>
        </p:txBody>
      </p:sp>
    </p:spTree>
    <p:extLst>
      <p:ext uri="{BB962C8B-B14F-4D97-AF65-F5344CB8AC3E}">
        <p14:creationId xmlns:p14="http://schemas.microsoft.com/office/powerpoint/2010/main" val="358026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6</a:t>
            </a:fld>
            <a:endParaRPr lang="es-MX">
              <a:solidFill>
                <a:prstClr val="black"/>
              </a:solidFill>
            </a:endParaRPr>
          </a:p>
        </p:txBody>
      </p:sp>
    </p:spTree>
    <p:extLst>
      <p:ext uri="{BB962C8B-B14F-4D97-AF65-F5344CB8AC3E}">
        <p14:creationId xmlns:p14="http://schemas.microsoft.com/office/powerpoint/2010/main" val="419797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56792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8</a:t>
            </a:fld>
            <a:endParaRPr lang="es-MX">
              <a:solidFill>
                <a:prstClr val="black"/>
              </a:solidFill>
            </a:endParaRPr>
          </a:p>
        </p:txBody>
      </p:sp>
    </p:spTree>
    <p:extLst>
      <p:ext uri="{BB962C8B-B14F-4D97-AF65-F5344CB8AC3E}">
        <p14:creationId xmlns:p14="http://schemas.microsoft.com/office/powerpoint/2010/main" val="239250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sz="1200" b="0" dirty="0">
              <a:solidFill>
                <a:schemeClr val="tx2"/>
              </a:solidFill>
            </a:endParaRPr>
          </a:p>
        </p:txBody>
      </p:sp>
      <p:sp>
        <p:nvSpPr>
          <p:cNvPr id="4" name="Marcador de número de diapositiva 3"/>
          <p:cNvSpPr>
            <a:spLocks noGrp="1"/>
          </p:cNvSpPr>
          <p:nvPr>
            <p:ph type="sldNum" sz="quarter" idx="5"/>
          </p:nvPr>
        </p:nvSpPr>
        <p:spPr/>
        <p:txBody>
          <a:bodyPr/>
          <a:lstStyle/>
          <a:p>
            <a:fld id="{1B6CD2B8-D33F-3D45-BAC5-4700289EAF38}"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1769575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762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ondo_2">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C3B3E65-2B01-6F43-BD90-CF581CD56E24}"/>
              </a:ext>
            </a:extLst>
          </p:cNvPr>
          <p:cNvGrpSpPr/>
          <p:nvPr userDrawn="1"/>
        </p:nvGrpSpPr>
        <p:grpSpPr>
          <a:xfrm>
            <a:off x="0" y="0"/>
            <a:ext cx="12192000" cy="6858000"/>
            <a:chOff x="0" y="0"/>
            <a:chExt cx="12192000" cy="6858000"/>
          </a:xfrm>
        </p:grpSpPr>
        <p:pic>
          <p:nvPicPr>
            <p:cNvPr id="9" name="Imagen 8">
              <a:extLst>
                <a:ext uri="{FF2B5EF4-FFF2-40B4-BE49-F238E27FC236}">
                  <a16:creationId xmlns:a16="http://schemas.microsoft.com/office/drawing/2014/main" id="{7FE530E0-368D-BF49-BFED-ADEEEA2BAA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stretch>
              <a:fillRect/>
            </a:stretch>
          </p:blipFill>
          <p:spPr>
            <a:xfrm>
              <a:off x="9978570" y="6146800"/>
              <a:ext cx="1756229" cy="349250"/>
            </a:xfrm>
            <a:prstGeom prst="rect">
              <a:avLst/>
            </a:prstGeom>
          </p:spPr>
        </p:pic>
      </p:grpSp>
      <p:sp>
        <p:nvSpPr>
          <p:cNvPr id="4" name="Marcador de número de diapositiva 4">
            <a:extLst>
              <a:ext uri="{FF2B5EF4-FFF2-40B4-BE49-F238E27FC236}">
                <a16:creationId xmlns:a16="http://schemas.microsoft.com/office/drawing/2014/main" id="{5ACF3B95-16E2-D74E-8FBF-876BA89F830D}"/>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35051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ndo azul marin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8505CD3-0411-1F4C-92D3-97E982F3B894}"/>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FF"/>
                </a:solidFill>
              </a:endParaRPr>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stretch>
              <a:fillRect/>
            </a:stretch>
          </p:blipFill>
          <p:spPr>
            <a:xfrm>
              <a:off x="9982255" y="6148729"/>
              <a:ext cx="1756229" cy="349250"/>
            </a:xfrm>
            <a:prstGeom prst="rect">
              <a:avLst/>
            </a:prstGeom>
          </p:spPr>
        </p:pic>
      </p:grpSp>
      <p:sp>
        <p:nvSpPr>
          <p:cNvPr id="5" name="Marcador de número de diapositiva 4">
            <a:extLst>
              <a:ext uri="{FF2B5EF4-FFF2-40B4-BE49-F238E27FC236}">
                <a16:creationId xmlns:a16="http://schemas.microsoft.com/office/drawing/2014/main" id="{88D56C19-A3FB-BE47-A54C-C0AA0B0D1C60}"/>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28839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ndo blanco/azul marino">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0B13EDDA-2586-2241-9BE6-3C5F58432F08}"/>
              </a:ext>
            </a:extLst>
          </p:cNvPr>
          <p:cNvSpPr/>
          <p:nvPr userDrawn="1"/>
        </p:nvSpPr>
        <p:spPr>
          <a:xfrm>
            <a:off x="0" y="3643301"/>
            <a:ext cx="12192000" cy="3214699"/>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áfico 6">
            <a:extLst>
              <a:ext uri="{FF2B5EF4-FFF2-40B4-BE49-F238E27FC236}">
                <a16:creationId xmlns:a16="http://schemas.microsoft.com/office/drawing/2014/main" id="{81AB52C7-89B6-4B46-92AA-4256BF844B2C}"/>
              </a:ext>
            </a:extLst>
          </p:cNvPr>
          <p:cNvPicPr>
            <a:picLocks noChangeAspect="1"/>
          </p:cNvPicPr>
          <p:nvPr userDrawn="1"/>
        </p:nvPicPr>
        <p:blipFill>
          <a:blip r:embed="rId2"/>
          <a:stretch>
            <a:fillRect/>
          </a:stretch>
        </p:blipFill>
        <p:spPr>
          <a:xfrm>
            <a:off x="9978570" y="6146800"/>
            <a:ext cx="1756229" cy="349250"/>
          </a:xfrm>
          <a:prstGeom prst="rect">
            <a:avLst/>
          </a:prstGeom>
        </p:spPr>
      </p:pic>
      <p:sp>
        <p:nvSpPr>
          <p:cNvPr id="5" name="Marcador de número de diapositiva 4">
            <a:extLst>
              <a:ext uri="{FF2B5EF4-FFF2-40B4-BE49-F238E27FC236}">
                <a16:creationId xmlns:a16="http://schemas.microsoft.com/office/drawing/2014/main" id="{6433EEC5-1ED3-E94C-A3B9-5C214A0ED8AA}"/>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srgbClr val="000000">
                    <a:tint val="75000"/>
                  </a:srgbClr>
                </a:solidFill>
              </a:rPr>
              <a:pPr/>
              <a:t>‹Nº›</a:t>
            </a:fld>
            <a:endParaRPr lang="es-MX">
              <a:solidFill>
                <a:srgbClr val="000000">
                  <a:tint val="75000"/>
                </a:srgbClr>
              </a:solidFill>
            </a:endParaRPr>
          </a:p>
        </p:txBody>
      </p:sp>
    </p:spTree>
    <p:extLst>
      <p:ext uri="{BB962C8B-B14F-4D97-AF65-F5344CB8AC3E}">
        <p14:creationId xmlns:p14="http://schemas.microsoft.com/office/powerpoint/2010/main" val="1119914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ndo azul con círculo">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A917F76B-BF86-794C-8A31-6046E48EF38D}"/>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srgbClr val="000000">
                    <a:tint val="75000"/>
                  </a:srgbClr>
                </a:solidFill>
              </a:rPr>
              <a:pPr/>
              <a:t>‹Nº›</a:t>
            </a:fld>
            <a:endParaRPr lang="es-MX">
              <a:solidFill>
                <a:srgbClr val="000000">
                  <a:tint val="75000"/>
                </a:srgbClr>
              </a:solidFill>
            </a:endParaRPr>
          </a:p>
        </p:txBody>
      </p:sp>
      <p:grpSp>
        <p:nvGrpSpPr>
          <p:cNvPr id="9" name="Grupo 8">
            <a:extLst>
              <a:ext uri="{FF2B5EF4-FFF2-40B4-BE49-F238E27FC236}">
                <a16:creationId xmlns:a16="http://schemas.microsoft.com/office/drawing/2014/main" id="{44ECFEBC-660D-434C-8344-C08A2E534FD8}"/>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FF"/>
                </a:solidFill>
              </a:endParaRPr>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stretch>
              <a:fillRect/>
            </a:stretch>
          </p:blipFill>
          <p:spPr>
            <a:xfrm>
              <a:off x="9982255" y="6148729"/>
              <a:ext cx="1756229" cy="349250"/>
            </a:xfrm>
            <a:prstGeom prst="rect">
              <a:avLst/>
            </a:prstGeom>
          </p:spPr>
        </p:pic>
        <p:pic>
          <p:nvPicPr>
            <p:cNvPr id="8" name="Imagen 7">
              <a:extLst>
                <a:ext uri="{FF2B5EF4-FFF2-40B4-BE49-F238E27FC236}">
                  <a16:creationId xmlns:a16="http://schemas.microsoft.com/office/drawing/2014/main" id="{CF532CB6-AD19-714F-9F92-CB577F54659E}"/>
                </a:ext>
              </a:extLst>
            </p:cNvPr>
            <p:cNvPicPr>
              <a:picLocks noChangeAspect="1"/>
            </p:cNvPicPr>
            <p:nvPr userDrawn="1"/>
          </p:nvPicPr>
          <p:blipFill>
            <a:blip r:embed="rId3"/>
            <a:stretch>
              <a:fillRect/>
            </a:stretch>
          </p:blipFill>
          <p:spPr>
            <a:xfrm>
              <a:off x="0" y="0"/>
              <a:ext cx="5597611" cy="6628549"/>
            </a:xfrm>
            <a:prstGeom prst="rect">
              <a:avLst/>
            </a:prstGeom>
          </p:spPr>
        </p:pic>
      </p:grpSp>
    </p:spTree>
    <p:extLst>
      <p:ext uri="{BB962C8B-B14F-4D97-AF65-F5344CB8AC3E}">
        <p14:creationId xmlns:p14="http://schemas.microsoft.com/office/powerpoint/2010/main" val="97075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erre_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F08C00-469B-BB4F-97A2-9B521A6A2C1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846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_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1A786B-7C17-3B42-B0E0-38CFD2F322A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99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007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31916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4407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326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ADDD0F-7C72-F649-B9D5-42A6304A44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447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8187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5683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86543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0240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31321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32707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1126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0647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o_1">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9F92FA7-BDD0-DB49-9313-CBC8923C3A4A}"/>
              </a:ext>
            </a:extLst>
          </p:cNvPr>
          <p:cNvGrpSpPr/>
          <p:nvPr userDrawn="1"/>
        </p:nvGrpSpPr>
        <p:grpSpPr>
          <a:xfrm>
            <a:off x="0" y="0"/>
            <a:ext cx="12192000" cy="6858000"/>
            <a:chOff x="0" y="0"/>
            <a:chExt cx="12192000" cy="6858000"/>
          </a:xfrm>
        </p:grpSpPr>
        <p:pic>
          <p:nvPicPr>
            <p:cNvPr id="4" name="Imagen 3">
              <a:extLst>
                <a:ext uri="{FF2B5EF4-FFF2-40B4-BE49-F238E27FC236}">
                  <a16:creationId xmlns:a16="http://schemas.microsoft.com/office/drawing/2014/main" id="{3EB46D32-45C8-8848-A5BC-FB71EFCCE1E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4D5A119C-0322-114B-A400-DD7697C22F70}"/>
                </a:ext>
              </a:extLst>
            </p:cNvPr>
            <p:cNvPicPr>
              <a:picLocks noChangeAspect="1"/>
            </p:cNvPicPr>
            <p:nvPr userDrawn="1"/>
          </p:nvPicPr>
          <p:blipFill>
            <a:blip r:embed="rId3"/>
            <a:stretch>
              <a:fillRect/>
            </a:stretch>
          </p:blipFill>
          <p:spPr>
            <a:xfrm>
              <a:off x="9982255" y="6148729"/>
              <a:ext cx="1756229" cy="349250"/>
            </a:xfrm>
            <a:prstGeom prst="rect">
              <a:avLst/>
            </a:prstGeom>
          </p:spPr>
        </p:pic>
      </p:grpSp>
      <p:sp>
        <p:nvSpPr>
          <p:cNvPr id="6" name="Marcador de número de diapositiva 4">
            <a:extLst>
              <a:ext uri="{FF2B5EF4-FFF2-40B4-BE49-F238E27FC236}">
                <a16:creationId xmlns:a16="http://schemas.microsoft.com/office/drawing/2014/main" id="{18055409-E9C7-0D48-86E6-BBA4C344362A}"/>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solidFill>
                  <a:srgbClr val="FFFFFF"/>
                </a:solidFill>
              </a:rPr>
              <a:pPr/>
              <a:t>‹Nº›</a:t>
            </a:fld>
            <a:endParaRPr lang="es-MX" dirty="0">
              <a:solidFill>
                <a:srgbClr val="FFFFFF"/>
              </a:solidFill>
            </a:endParaRPr>
          </a:p>
        </p:txBody>
      </p:sp>
    </p:spTree>
    <p:extLst>
      <p:ext uri="{BB962C8B-B14F-4D97-AF65-F5344CB8AC3E}">
        <p14:creationId xmlns:p14="http://schemas.microsoft.com/office/powerpoint/2010/main" val="23938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Índice">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5E905D4-EE1A-C54F-8133-911E6F19C69F}"/>
              </a:ext>
            </a:extLst>
          </p:cNvPr>
          <p:cNvGrpSpPr/>
          <p:nvPr userDrawn="1"/>
        </p:nvGrpSpPr>
        <p:grpSpPr>
          <a:xfrm>
            <a:off x="4109" y="0"/>
            <a:ext cx="12183781" cy="6858000"/>
            <a:chOff x="4109" y="0"/>
            <a:chExt cx="12183781" cy="6858000"/>
          </a:xfrm>
        </p:grpSpPr>
        <p:pic>
          <p:nvPicPr>
            <p:cNvPr id="5" name="Imagen 4">
              <a:extLst>
                <a:ext uri="{FF2B5EF4-FFF2-40B4-BE49-F238E27FC236}">
                  <a16:creationId xmlns:a16="http://schemas.microsoft.com/office/drawing/2014/main" id="{E5C2A6E1-BF1B-D243-8015-0E5FF15450F4}"/>
                </a:ext>
              </a:extLst>
            </p:cNvPr>
            <p:cNvPicPr>
              <a:picLocks noChangeAspect="1"/>
            </p:cNvPicPr>
            <p:nvPr userDrawn="1"/>
          </p:nvPicPr>
          <p:blipFill>
            <a:blip r:embed="rId2"/>
            <a:stretch>
              <a:fillRect/>
            </a:stretch>
          </p:blipFill>
          <p:spPr>
            <a:xfrm>
              <a:off x="4109" y="0"/>
              <a:ext cx="12183781"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stretch>
              <a:fillRect/>
            </a:stretch>
          </p:blipFill>
          <p:spPr>
            <a:xfrm>
              <a:off x="5330416" y="6102349"/>
              <a:ext cx="1756229" cy="349250"/>
            </a:xfrm>
            <a:prstGeom prst="rect">
              <a:avLst/>
            </a:prstGeom>
          </p:spPr>
        </p:pic>
      </p:grpSp>
      <p:sp>
        <p:nvSpPr>
          <p:cNvPr id="7" name="Rectángulo 6">
            <a:extLst>
              <a:ext uri="{FF2B5EF4-FFF2-40B4-BE49-F238E27FC236}">
                <a16:creationId xmlns:a16="http://schemas.microsoft.com/office/drawing/2014/main" id="{18A80782-CB74-144B-B439-9AD667FDAB58}"/>
              </a:ext>
            </a:extLst>
          </p:cNvPr>
          <p:cNvSpPr/>
          <p:nvPr userDrawn="1"/>
        </p:nvSpPr>
        <p:spPr>
          <a:xfrm>
            <a:off x="1088020" y="1219200"/>
            <a:ext cx="1013942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1BA3E2"/>
              </a:solidFill>
            </a:endParaRPr>
          </a:p>
        </p:txBody>
      </p:sp>
    </p:spTree>
    <p:extLst>
      <p:ext uri="{BB962C8B-B14F-4D97-AF65-F5344CB8AC3E}">
        <p14:creationId xmlns:p14="http://schemas.microsoft.com/office/powerpoint/2010/main" val="151324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dor_2">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C77F357-FCDB-0445-AFEA-6DAE9292BBBD}"/>
              </a:ext>
            </a:extLst>
          </p:cNvPr>
          <p:cNvGrpSpPr/>
          <p:nvPr userDrawn="1"/>
        </p:nvGrpSpPr>
        <p:grpSpPr>
          <a:xfrm>
            <a:off x="0" y="0"/>
            <a:ext cx="12192000" cy="6858000"/>
            <a:chOff x="0" y="0"/>
            <a:chExt cx="12192000" cy="6858000"/>
          </a:xfrm>
        </p:grpSpPr>
        <p:pic>
          <p:nvPicPr>
            <p:cNvPr id="3" name="Imagen 2">
              <a:extLst>
                <a:ext uri="{FF2B5EF4-FFF2-40B4-BE49-F238E27FC236}">
                  <a16:creationId xmlns:a16="http://schemas.microsoft.com/office/drawing/2014/main" id="{37BDA145-FEC3-5645-A1F0-903012C5C49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CE23679C-DAF6-8543-8473-C9322EF3BEEF}"/>
                </a:ext>
              </a:extLst>
            </p:cNvPr>
            <p:cNvPicPr>
              <a:picLocks noChangeAspect="1"/>
            </p:cNvPicPr>
            <p:nvPr userDrawn="1"/>
          </p:nvPicPr>
          <p:blipFill>
            <a:blip r:embed="rId3"/>
            <a:stretch>
              <a:fillRect/>
            </a:stretch>
          </p:blipFill>
          <p:spPr>
            <a:xfrm>
              <a:off x="783770" y="5778500"/>
              <a:ext cx="1756229" cy="349250"/>
            </a:xfrm>
            <a:prstGeom prst="rect">
              <a:avLst/>
            </a:prstGeom>
          </p:spPr>
        </p:pic>
      </p:grpSp>
    </p:spTree>
    <p:extLst>
      <p:ext uri="{BB962C8B-B14F-4D97-AF65-F5344CB8AC3E}">
        <p14:creationId xmlns:p14="http://schemas.microsoft.com/office/powerpoint/2010/main" val="12249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parador_3">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4683D17-FBCF-C746-A573-DDE2C97D2B34}"/>
              </a:ext>
            </a:extLst>
          </p:cNvPr>
          <p:cNvGrpSpPr/>
          <p:nvPr userDrawn="1"/>
        </p:nvGrpSpPr>
        <p:grpSpPr>
          <a:xfrm>
            <a:off x="0" y="0"/>
            <a:ext cx="12192000" cy="6858000"/>
            <a:chOff x="0" y="0"/>
            <a:chExt cx="12192000" cy="6858000"/>
          </a:xfrm>
        </p:grpSpPr>
        <p:pic>
          <p:nvPicPr>
            <p:cNvPr id="8" name="Imagen 7">
              <a:extLst>
                <a:ext uri="{FF2B5EF4-FFF2-40B4-BE49-F238E27FC236}">
                  <a16:creationId xmlns:a16="http://schemas.microsoft.com/office/drawing/2014/main" id="{6348611D-6CF2-404F-83D7-4D2587A9D1C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5B52042B-8B68-1D40-9F56-B0A58A153507}"/>
                </a:ext>
              </a:extLst>
            </p:cNvPr>
            <p:cNvPicPr>
              <a:picLocks noChangeAspect="1"/>
            </p:cNvPicPr>
            <p:nvPr userDrawn="1"/>
          </p:nvPicPr>
          <p:blipFill>
            <a:blip r:embed="rId3"/>
            <a:stretch>
              <a:fillRect/>
            </a:stretch>
          </p:blipFill>
          <p:spPr>
            <a:xfrm>
              <a:off x="9610270" y="5778500"/>
              <a:ext cx="1756229" cy="349250"/>
            </a:xfrm>
            <a:prstGeom prst="rect">
              <a:avLst/>
            </a:prstGeom>
          </p:spPr>
        </p:pic>
      </p:grpSp>
    </p:spTree>
    <p:extLst>
      <p:ext uri="{BB962C8B-B14F-4D97-AF65-F5344CB8AC3E}">
        <p14:creationId xmlns:p14="http://schemas.microsoft.com/office/powerpoint/2010/main" val="28177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_4">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EDFE3E2-DCF9-7545-8532-78F404B76D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FB7774E4-6EE2-DD4B-AE86-3D69DF9BFE3A}"/>
              </a:ext>
            </a:extLst>
          </p:cNvPr>
          <p:cNvPicPr>
            <a:picLocks noChangeAspect="1"/>
          </p:cNvPicPr>
          <p:nvPr userDrawn="1"/>
        </p:nvPicPr>
        <p:blipFill>
          <a:blip r:embed="rId3"/>
          <a:stretch>
            <a:fillRect/>
          </a:stretch>
        </p:blipFill>
        <p:spPr>
          <a:xfrm>
            <a:off x="783770" y="5778500"/>
            <a:ext cx="1756229" cy="349250"/>
          </a:xfrm>
          <a:prstGeom prst="rect">
            <a:avLst/>
          </a:prstGeom>
        </p:spPr>
      </p:pic>
    </p:spTree>
    <p:extLst>
      <p:ext uri="{BB962C8B-B14F-4D97-AF65-F5344CB8AC3E}">
        <p14:creationId xmlns:p14="http://schemas.microsoft.com/office/powerpoint/2010/main" val="244165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srgbClr val="000000">
                    <a:tint val="75000"/>
                  </a:srgbClr>
                </a:solidFill>
              </a:rPr>
              <a:pPr/>
              <a:t>‹Nº›</a:t>
            </a:fld>
            <a:endParaRPr lang="es-MX">
              <a:solidFill>
                <a:srgbClr val="000000">
                  <a:tint val="75000"/>
                </a:srgbClr>
              </a:solidFill>
            </a:endParaRPr>
          </a:p>
        </p:txBody>
      </p:sp>
    </p:spTree>
    <p:extLst>
      <p:ext uri="{BB962C8B-B14F-4D97-AF65-F5344CB8AC3E}">
        <p14:creationId xmlns:p14="http://schemas.microsoft.com/office/powerpoint/2010/main" val="66907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o blanco_3">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EA2E7BFC-2229-B147-B2A4-A684558A73D0}"/>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solidFill>
                  <a:srgbClr val="000000">
                    <a:tint val="75000"/>
                  </a:srgbClr>
                </a:solidFill>
              </a:rPr>
              <a:pPr/>
              <a:t>‹Nº›</a:t>
            </a:fld>
            <a:endParaRPr lang="es-MX">
              <a:solidFill>
                <a:srgbClr val="000000">
                  <a:tint val="75000"/>
                </a:srgbClr>
              </a:solidFill>
            </a:endParaRPr>
          </a:p>
        </p:txBody>
      </p:sp>
      <p:pic>
        <p:nvPicPr>
          <p:cNvPr id="6" name="Gráfico 5">
            <a:extLst>
              <a:ext uri="{FF2B5EF4-FFF2-40B4-BE49-F238E27FC236}">
                <a16:creationId xmlns:a16="http://schemas.microsoft.com/office/drawing/2014/main" id="{8024CF08-ED64-D843-9A06-7A2C27FDA4A2}"/>
              </a:ext>
            </a:extLst>
          </p:cNvPr>
          <p:cNvPicPr>
            <a:picLocks noChangeAspect="1"/>
          </p:cNvPicPr>
          <p:nvPr userDrawn="1"/>
        </p:nvPicPr>
        <p:blipFill>
          <a:blip r:embed="rId2"/>
          <a:stretch>
            <a:fillRect/>
          </a:stretch>
        </p:blipFill>
        <p:spPr>
          <a:xfrm>
            <a:off x="711200" y="6248095"/>
            <a:ext cx="1756229" cy="349250"/>
          </a:xfrm>
          <a:prstGeom prst="rect">
            <a:avLst/>
          </a:prstGeom>
        </p:spPr>
      </p:pic>
    </p:spTree>
    <p:extLst>
      <p:ext uri="{BB962C8B-B14F-4D97-AF65-F5344CB8AC3E}">
        <p14:creationId xmlns:p14="http://schemas.microsoft.com/office/powerpoint/2010/main" val="381072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16CB66-A302-EF4A-A3FD-BE4B93CAE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C26ABCA-6630-9D40-9F05-BE0D09388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569635C-E174-F140-861D-B81656121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91C96-4E23-0247-8238-78CD3C5AF668}" type="datetime1">
              <a:rPr lang="es-MX" smtClean="0">
                <a:solidFill>
                  <a:srgbClr val="000000">
                    <a:tint val="75000"/>
                  </a:srgbClr>
                </a:solidFill>
              </a:rPr>
              <a:pPr/>
              <a:t>11/04/2023</a:t>
            </a:fld>
            <a:endParaRPr lang="es-MX">
              <a:solidFill>
                <a:srgbClr val="000000">
                  <a:tint val="75000"/>
                </a:srgbClr>
              </a:solidFill>
            </a:endParaRPr>
          </a:p>
        </p:txBody>
      </p:sp>
      <p:sp>
        <p:nvSpPr>
          <p:cNvPr id="5" name="Marcador de pie de página 4">
            <a:extLst>
              <a:ext uri="{FF2B5EF4-FFF2-40B4-BE49-F238E27FC236}">
                <a16:creationId xmlns:a16="http://schemas.microsoft.com/office/drawing/2014/main" id="{89755997-17D2-5141-9562-5C3A199E2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srgbClr val="000000">
                  <a:tint val="75000"/>
                </a:srgbClr>
              </a:solidFill>
            </a:endParaRPr>
          </a:p>
        </p:txBody>
      </p:sp>
      <p:sp>
        <p:nvSpPr>
          <p:cNvPr id="6" name="Marcador de número de diapositiva 5">
            <a:extLst>
              <a:ext uri="{FF2B5EF4-FFF2-40B4-BE49-F238E27FC236}">
                <a16:creationId xmlns:a16="http://schemas.microsoft.com/office/drawing/2014/main" id="{A87F0282-F4C6-974D-AA6A-0DEE84C4F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A776-E82A-DB4C-BEC6-9E86C7D9FDA4}" type="slidenum">
              <a:rPr lang="es-MX" smtClean="0">
                <a:solidFill>
                  <a:srgbClr val="000000">
                    <a:tint val="75000"/>
                  </a:srgbClr>
                </a:solidFill>
              </a:rPr>
              <a:pPr/>
              <a:t>‹Nº›</a:t>
            </a:fld>
            <a:endParaRPr lang="es-MX">
              <a:solidFill>
                <a:srgbClr val="000000">
                  <a:tint val="75000"/>
                </a:srgbClr>
              </a:solidFill>
            </a:endParaRPr>
          </a:p>
        </p:txBody>
      </p:sp>
    </p:spTree>
    <p:extLst>
      <p:ext uri="{BB962C8B-B14F-4D97-AF65-F5344CB8AC3E}">
        <p14:creationId xmlns:p14="http://schemas.microsoft.com/office/powerpoint/2010/main" val="6661600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AEE35-0102-43D7-90E4-BF900BD90586}" type="datetimeFigureOut">
              <a:rPr lang="es-MX" smtClean="0">
                <a:solidFill>
                  <a:prstClr val="black">
                    <a:tint val="75000"/>
                  </a:prstClr>
                </a:solidFill>
              </a:rPr>
              <a:pPr/>
              <a:t>11/04/2023</a:t>
            </a:fld>
            <a:endParaRPr lang="es-MX">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74A0-3941-4CF3-BA05-04FF141DF987}"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8971244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66B1290-C681-AA4C-A12F-F7094CB49F60}"/>
              </a:ext>
            </a:extLst>
          </p:cNvPr>
          <p:cNvSpPr txBox="1">
            <a:spLocks/>
          </p:cNvSpPr>
          <p:nvPr/>
        </p:nvSpPr>
        <p:spPr>
          <a:xfrm>
            <a:off x="861603" y="2925315"/>
            <a:ext cx="10468794" cy="10073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altLang="ko-KR" sz="4800" b="1" dirty="0">
                <a:solidFill>
                  <a:srgbClr val="FFFFFF"/>
                </a:solidFill>
                <a:latin typeface="Arial" panose="020B0604020202020204" pitchFamily="34" charset="0"/>
                <a:cs typeface="Arial" panose="020B0604020202020204" pitchFamily="34" charset="0"/>
              </a:rPr>
              <a:t>Informe de Resultados 2022 </a:t>
            </a:r>
          </a:p>
        </p:txBody>
      </p:sp>
      <p:sp>
        <p:nvSpPr>
          <p:cNvPr id="12" name="Text Placeholder 1">
            <a:extLst>
              <a:ext uri="{FF2B5EF4-FFF2-40B4-BE49-F238E27FC236}">
                <a16:creationId xmlns:a16="http://schemas.microsoft.com/office/drawing/2014/main" id="{84A4BAA8-D5D4-2F44-8AF7-EA873A2ABA57}"/>
              </a:ext>
            </a:extLst>
          </p:cNvPr>
          <p:cNvSpPr txBox="1">
            <a:spLocks/>
          </p:cNvSpPr>
          <p:nvPr/>
        </p:nvSpPr>
        <p:spPr>
          <a:xfrm>
            <a:off x="9502418" y="5600562"/>
            <a:ext cx="2360052" cy="311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1600" b="1" dirty="0">
                <a:solidFill>
                  <a:srgbClr val="FFFFFF"/>
                </a:solidFill>
                <a:latin typeface="Arial" panose="020B0604020202020204" pitchFamily="34" charset="0"/>
                <a:cs typeface="Arial" panose="020B0604020202020204" pitchFamily="34" charset="0"/>
              </a:rPr>
              <a:t> Primera sesión 2023</a:t>
            </a:r>
          </a:p>
        </p:txBody>
      </p:sp>
      <p:cxnSp>
        <p:nvCxnSpPr>
          <p:cNvPr id="13" name="Conector recto 12">
            <a:extLst>
              <a:ext uri="{FF2B5EF4-FFF2-40B4-BE49-F238E27FC236}">
                <a16:creationId xmlns:a16="http://schemas.microsoft.com/office/drawing/2014/main" id="{56BBFE8D-5E41-5D4B-9870-6A985DB88F93}"/>
              </a:ext>
            </a:extLst>
          </p:cNvPr>
          <p:cNvCxnSpPr/>
          <p:nvPr/>
        </p:nvCxnSpPr>
        <p:spPr>
          <a:xfrm>
            <a:off x="10157200" y="5499202"/>
            <a:ext cx="105048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17FC1AE-D275-AC4B-9003-742ED4105206}"/>
              </a:ext>
            </a:extLst>
          </p:cNvPr>
          <p:cNvCxnSpPr/>
          <p:nvPr/>
        </p:nvCxnSpPr>
        <p:spPr>
          <a:xfrm>
            <a:off x="10157200" y="5994502"/>
            <a:ext cx="105048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4F35AB98-3EE6-42EF-BF7D-255C187F5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437" y="920316"/>
            <a:ext cx="3616960" cy="1221740"/>
          </a:xfrm>
          <a:prstGeom prst="rect">
            <a:avLst/>
          </a:prstGeom>
        </p:spPr>
      </p:pic>
    </p:spTree>
    <p:extLst>
      <p:ext uri="{BB962C8B-B14F-4D97-AF65-F5344CB8AC3E}">
        <p14:creationId xmlns:p14="http://schemas.microsoft.com/office/powerpoint/2010/main" val="54098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797" y="59806"/>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Cursos de capacitación</a:t>
            </a:r>
          </a:p>
        </p:txBody>
      </p:sp>
      <p:graphicFrame>
        <p:nvGraphicFramePr>
          <p:cNvPr id="6" name="Tabla 5">
            <a:extLst>
              <a:ext uri="{FF2B5EF4-FFF2-40B4-BE49-F238E27FC236}">
                <a16:creationId xmlns:a16="http://schemas.microsoft.com/office/drawing/2014/main" id="{3091A453-3CD0-E717-7C23-AA1ED2B082EB}"/>
              </a:ext>
            </a:extLst>
          </p:cNvPr>
          <p:cNvGraphicFramePr>
            <a:graphicFrameLocks noGrp="1"/>
          </p:cNvGraphicFramePr>
          <p:nvPr>
            <p:extLst>
              <p:ext uri="{D42A27DB-BD31-4B8C-83A1-F6EECF244321}">
                <p14:modId xmlns:p14="http://schemas.microsoft.com/office/powerpoint/2010/main" val="3725961754"/>
              </p:ext>
            </p:extLst>
          </p:nvPr>
        </p:nvGraphicFramePr>
        <p:xfrm>
          <a:off x="887587" y="1306310"/>
          <a:ext cx="10416826" cy="4245379"/>
        </p:xfrm>
        <a:graphic>
          <a:graphicData uri="http://schemas.openxmlformats.org/drawingml/2006/table">
            <a:tbl>
              <a:tblPr firstRow="1" firstCol="1" bandRow="1"/>
              <a:tblGrid>
                <a:gridCol w="5291877">
                  <a:extLst>
                    <a:ext uri="{9D8B030D-6E8A-4147-A177-3AD203B41FA5}">
                      <a16:colId xmlns:a16="http://schemas.microsoft.com/office/drawing/2014/main" val="713595297"/>
                    </a:ext>
                  </a:extLst>
                </a:gridCol>
                <a:gridCol w="1716621">
                  <a:extLst>
                    <a:ext uri="{9D8B030D-6E8A-4147-A177-3AD203B41FA5}">
                      <a16:colId xmlns:a16="http://schemas.microsoft.com/office/drawing/2014/main" val="2836169808"/>
                    </a:ext>
                  </a:extLst>
                </a:gridCol>
                <a:gridCol w="1838704">
                  <a:extLst>
                    <a:ext uri="{9D8B030D-6E8A-4147-A177-3AD203B41FA5}">
                      <a16:colId xmlns:a16="http://schemas.microsoft.com/office/drawing/2014/main" val="3251436365"/>
                    </a:ext>
                  </a:extLst>
                </a:gridCol>
                <a:gridCol w="1569624">
                  <a:extLst>
                    <a:ext uri="{9D8B030D-6E8A-4147-A177-3AD203B41FA5}">
                      <a16:colId xmlns:a16="http://schemas.microsoft.com/office/drawing/2014/main" val="1505630022"/>
                    </a:ext>
                  </a:extLst>
                </a:gridCol>
              </a:tblGrid>
              <a:tr h="925665">
                <a:tc>
                  <a:txBody>
                    <a:bodyPr/>
                    <a:lstStyle/>
                    <a:p>
                      <a:pPr marL="457200" indent="-457200" algn="ctr">
                        <a:lnSpc>
                          <a:spcPct val="107000"/>
                        </a:lnSpc>
                        <a:spcAft>
                          <a:spcPts val="800"/>
                        </a:spcAft>
                      </a:pPr>
                      <a:r>
                        <a:rPr lang="es-MX" sz="1600" b="1" kern="1200">
                          <a:solidFill>
                            <a:srgbClr val="FFFFFF"/>
                          </a:solidFill>
                          <a:effectLst/>
                          <a:latin typeface="+mn-lt"/>
                          <a:ea typeface="Calibri" panose="020F0502020204030204" pitchFamily="34" charset="0"/>
                          <a:cs typeface="Calibri" panose="020F0502020204030204" pitchFamily="34" charset="0"/>
                        </a:rPr>
                        <a:t>Curso</a:t>
                      </a:r>
                      <a:endParaRPr lang="es-MX" sz="2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kern="1200">
                          <a:solidFill>
                            <a:srgbClr val="FFFFFF"/>
                          </a:solidFill>
                          <a:effectLst/>
                          <a:latin typeface="+mn-lt"/>
                          <a:ea typeface="Calibri" panose="020F0502020204030204" pitchFamily="34" charset="0"/>
                          <a:cs typeface="Calibri" panose="020F0502020204030204" pitchFamily="34" charset="0"/>
                        </a:rPr>
                        <a:t>Personas </a:t>
                      </a:r>
                      <a:br>
                        <a:rPr lang="es-MX" sz="1600" b="1" kern="1200">
                          <a:solidFill>
                            <a:srgbClr val="FFFFFF"/>
                          </a:solidFill>
                          <a:effectLst/>
                          <a:latin typeface="+mn-lt"/>
                          <a:ea typeface="Calibri" panose="020F0502020204030204" pitchFamily="34" charset="0"/>
                          <a:cs typeface="Calibri" panose="020F0502020204030204" pitchFamily="34" charset="0"/>
                        </a:rPr>
                      </a:br>
                      <a:r>
                        <a:rPr lang="es-MX" sz="1600" b="1" kern="1200">
                          <a:solidFill>
                            <a:srgbClr val="FFFFFF"/>
                          </a:solidFill>
                          <a:effectLst/>
                          <a:latin typeface="+mn-lt"/>
                          <a:ea typeface="Calibri" panose="020F0502020204030204" pitchFamily="34" charset="0"/>
                          <a:cs typeface="Calibri" panose="020F0502020204030204" pitchFamily="34" charset="0"/>
                        </a:rPr>
                        <a:t>capacitadas en 2022</a:t>
                      </a:r>
                      <a:endParaRPr lang="es-MX" sz="28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kern="1200">
                          <a:solidFill>
                            <a:srgbClr val="FFFFFF"/>
                          </a:solidFill>
                          <a:effectLst/>
                          <a:latin typeface="+mn-lt"/>
                          <a:ea typeface="Calibri" panose="020F0502020204030204" pitchFamily="34" charset="0"/>
                          <a:cs typeface="Calibri" panose="020F0502020204030204" pitchFamily="34" charset="0"/>
                        </a:rPr>
                        <a:t>Personas capacitadas (acumulado)</a:t>
                      </a:r>
                      <a:endParaRPr lang="es-MX" sz="28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kern="1200">
                          <a:solidFill>
                            <a:srgbClr val="FFFFFF"/>
                          </a:solidFill>
                          <a:effectLst/>
                          <a:latin typeface="+mn-lt"/>
                          <a:ea typeface="Calibri" panose="020F0502020204030204" pitchFamily="34" charset="0"/>
                          <a:cs typeface="Calibri" panose="020F0502020204030204" pitchFamily="34" charset="0"/>
                        </a:rPr>
                        <a:t>% población objetivo</a:t>
                      </a:r>
                      <a:endParaRPr lang="es-MX" sz="28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002060"/>
                    </a:solidFill>
                  </a:tcPr>
                </a:tc>
                <a:extLst>
                  <a:ext uri="{0D108BD9-81ED-4DB2-BD59-A6C34878D82A}">
                    <a16:rowId xmlns:a16="http://schemas.microsoft.com/office/drawing/2014/main" val="1731797241"/>
                  </a:ext>
                </a:extLst>
              </a:tr>
              <a:tr h="299256">
                <a:tc>
                  <a:txBody>
                    <a:bodyPr/>
                    <a:lstStyle/>
                    <a:p>
                      <a:pPr>
                        <a:lnSpc>
                          <a:spcPct val="107000"/>
                        </a:lnSpc>
                        <a:spcAft>
                          <a:spcPts val="800"/>
                        </a:spcAft>
                      </a:pPr>
                      <a:r>
                        <a:rPr lang="es-MX" sz="1600" kern="1200" dirty="0">
                          <a:solidFill>
                            <a:srgbClr val="033057"/>
                          </a:solidFill>
                          <a:effectLst/>
                          <a:latin typeface="+mn-lt"/>
                          <a:ea typeface="Calibri" panose="020F0502020204030204" pitchFamily="34" charset="0"/>
                          <a:cs typeface="Calibri" panose="020F0502020204030204" pitchFamily="34" charset="0"/>
                        </a:rPr>
                        <a:t>Indicadores de precisión para registros administrativos</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335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826</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73</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85103199"/>
                  </a:ext>
                </a:extLst>
              </a:tr>
              <a:tr h="612461">
                <a:tc>
                  <a:txBody>
                    <a:bodyPr/>
                    <a:lstStyle/>
                    <a:p>
                      <a:pPr>
                        <a:lnSpc>
                          <a:spcPct val="107000"/>
                        </a:lnSpc>
                        <a:spcAft>
                          <a:spcPts val="800"/>
                        </a:spcAft>
                      </a:pPr>
                      <a:r>
                        <a:rPr lang="es-MX" sz="1600" kern="1200" dirty="0">
                          <a:solidFill>
                            <a:srgbClr val="033057"/>
                          </a:solidFill>
                          <a:effectLst/>
                          <a:latin typeface="+mn-lt"/>
                          <a:ea typeface="Calibri" panose="020F0502020204030204" pitchFamily="34" charset="0"/>
                          <a:cs typeface="Calibri" panose="020F0502020204030204" pitchFamily="34" charset="0"/>
                        </a:rPr>
                        <a:t>Aplicación de los indicadores de precisión para registros administrativos </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246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406</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64</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extLst>
                  <a:ext uri="{0D108BD9-81ED-4DB2-BD59-A6C34878D82A}">
                    <a16:rowId xmlns:a16="http://schemas.microsoft.com/office/drawing/2014/main" val="935381340"/>
                  </a:ext>
                </a:extLst>
              </a:tr>
              <a:tr h="612461">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Herramienta para la Evaluación de la Calidad de los Registros Administrativos (HECRA)</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336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kern="1200" dirty="0">
                          <a:solidFill>
                            <a:srgbClr val="033057"/>
                          </a:solidFill>
                          <a:effectLst/>
                          <a:latin typeface="+mn-lt"/>
                          <a:ea typeface="Calibri" panose="020F0502020204030204" pitchFamily="34" charset="0"/>
                          <a:cs typeface="Calibri" panose="020F0502020204030204" pitchFamily="34" charset="0"/>
                        </a:rPr>
                        <a:t>955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ND</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29914481"/>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Nuestra información. Nuestra calidad</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3 688</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8 489</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71</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extLst>
                  <a:ext uri="{0D108BD9-81ED-4DB2-BD59-A6C34878D82A}">
                    <a16:rowId xmlns:a16="http://schemas.microsoft.com/office/drawing/2014/main" val="3562870855"/>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Introducción a la norma del MPEG</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915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12 796</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83</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654431594"/>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Rally de la ruta 8</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926</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11 679</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79</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extLst>
                  <a:ext uri="{0D108BD9-81ED-4DB2-BD59-A6C34878D82A}">
                    <a16:rowId xmlns:a16="http://schemas.microsoft.com/office/drawing/2014/main" val="2372429737"/>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PTRACKING</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0</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347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90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340828120"/>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Taller de verificación MPEG</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0</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352</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dirty="0">
                          <a:solidFill>
                            <a:srgbClr val="033057"/>
                          </a:solidFill>
                          <a:effectLst/>
                          <a:latin typeface="+mn-lt"/>
                          <a:ea typeface="Calibri" panose="020F0502020204030204" pitchFamily="34" charset="0"/>
                          <a:cs typeface="Calibri" panose="020F0502020204030204" pitchFamily="34" charset="0"/>
                        </a:rPr>
                        <a:t>92</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extLst>
                  <a:ext uri="{0D108BD9-81ED-4DB2-BD59-A6C34878D82A}">
                    <a16:rowId xmlns:a16="http://schemas.microsoft.com/office/drawing/2014/main" val="3349768170"/>
                  </a:ext>
                </a:extLst>
              </a:tr>
              <a:tr h="299256">
                <a:tc>
                  <a:txBody>
                    <a:bodyPr/>
                    <a:lstStyle/>
                    <a:p>
                      <a:pP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Lineamientos de Coordinación Operativa</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2 097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a:solidFill>
                            <a:srgbClr val="033057"/>
                          </a:solidFill>
                          <a:effectLst/>
                          <a:latin typeface="+mn-lt"/>
                          <a:ea typeface="Calibri" panose="020F0502020204030204" pitchFamily="34" charset="0"/>
                          <a:cs typeface="Calibri" panose="020F0502020204030204" pitchFamily="34" charset="0"/>
                        </a:rPr>
                        <a:t>2 097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kern="1200" dirty="0">
                          <a:solidFill>
                            <a:srgbClr val="033057"/>
                          </a:solidFill>
                          <a:effectLst/>
                          <a:latin typeface="+mn-lt"/>
                          <a:ea typeface="Calibri" panose="020F0502020204030204" pitchFamily="34" charset="0"/>
                          <a:cs typeface="Calibri" panose="020F0502020204030204" pitchFamily="34" charset="0"/>
                        </a:rPr>
                        <a:t>57</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F2F2F2"/>
                    </a:solidFill>
                  </a:tcPr>
                </a:tc>
                <a:extLst>
                  <a:ext uri="{0D108BD9-81ED-4DB2-BD59-A6C34878D82A}">
                    <a16:rowId xmlns:a16="http://schemas.microsoft.com/office/drawing/2014/main" val="2020797902"/>
                  </a:ext>
                </a:extLst>
              </a:tr>
            </a:tbl>
          </a:graphicData>
        </a:graphic>
      </p:graphicFrame>
      <p:sp>
        <p:nvSpPr>
          <p:cNvPr id="23" name="CuadroTexto 22">
            <a:extLst>
              <a:ext uri="{FF2B5EF4-FFF2-40B4-BE49-F238E27FC236}">
                <a16:creationId xmlns:a16="http://schemas.microsoft.com/office/drawing/2014/main" id="{1C950341-7EA2-C6F1-0037-32C0B0E459A8}"/>
              </a:ext>
            </a:extLst>
          </p:cNvPr>
          <p:cNvSpPr txBox="1"/>
          <p:nvPr/>
        </p:nvSpPr>
        <p:spPr>
          <a:xfrm>
            <a:off x="887587" y="5658328"/>
            <a:ext cx="8059344" cy="261610"/>
          </a:xfrm>
          <a:prstGeom prst="rect">
            <a:avLst/>
          </a:prstGeom>
          <a:noFill/>
        </p:spPr>
        <p:txBody>
          <a:bodyPr wrap="square">
            <a:spAutoFit/>
          </a:bodyPr>
          <a:lstStyle/>
          <a:p>
            <a:r>
              <a:rPr lang="es-MX" sz="1100" dirty="0">
                <a:solidFill>
                  <a:srgbClr val="033057"/>
                </a:solidFill>
                <a:effectLst/>
                <a:ea typeface="Calibri" panose="020F0502020204030204" pitchFamily="34" charset="0"/>
                <a:cs typeface="Times New Roman" panose="02020603050405020304" pitchFamily="18" charset="0"/>
              </a:rPr>
              <a:t>ND: no disponible (el curso de la HECRA está abierto a personas fuera del INEGI, por lo que no se tiene definida una población objetivo).</a:t>
            </a:r>
            <a:endParaRPr lang="es-MX" sz="3600" dirty="0">
              <a:solidFill>
                <a:srgbClr val="033057"/>
              </a:solidFill>
            </a:endParaRPr>
          </a:p>
        </p:txBody>
      </p:sp>
    </p:spTree>
    <p:extLst>
      <p:ext uri="{BB962C8B-B14F-4D97-AF65-F5344CB8AC3E}">
        <p14:creationId xmlns:p14="http://schemas.microsoft.com/office/powerpoint/2010/main" val="3005754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8" name="Text Placeholder 1">
            <a:extLst>
              <a:ext uri="{FF2B5EF4-FFF2-40B4-BE49-F238E27FC236}">
                <a16:creationId xmlns:a16="http://schemas.microsoft.com/office/drawing/2014/main" id="{C5A96C11-53B7-4C14-A0E2-3457C9FDFB7C}"/>
              </a:ext>
            </a:extLst>
          </p:cNvPr>
          <p:cNvSpPr txBox="1">
            <a:spLocks/>
          </p:cNvSpPr>
          <p:nvPr/>
        </p:nvSpPr>
        <p:spPr>
          <a:xfrm>
            <a:off x="1" y="20759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CONTENIDO</a:t>
            </a:r>
            <a:endParaRPr lang="en-US" altLang="ko-KR" sz="3200" b="1" dirty="0">
              <a:solidFill>
                <a:srgbClr val="033057"/>
              </a:solidFill>
              <a:cs typeface="Arial" panose="020B0604020202020204" pitchFamily="34" charset="0"/>
            </a:endParaRPr>
          </a:p>
        </p:txBody>
      </p:sp>
      <p:sp>
        <p:nvSpPr>
          <p:cNvPr id="9" name="CuadroTexto 8">
            <a:extLst>
              <a:ext uri="{FF2B5EF4-FFF2-40B4-BE49-F238E27FC236}">
                <a16:creationId xmlns:a16="http://schemas.microsoft.com/office/drawing/2014/main" id="{D5091D32-EBED-41FE-9FEF-7525F5EE1825}"/>
              </a:ext>
            </a:extLst>
          </p:cNvPr>
          <p:cNvSpPr txBox="1"/>
          <p:nvPr/>
        </p:nvSpPr>
        <p:spPr>
          <a:xfrm>
            <a:off x="1577045" y="1656451"/>
            <a:ext cx="8567620" cy="1938992"/>
          </a:xfrm>
          <a:prstGeom prst="rect">
            <a:avLst/>
          </a:prstGeom>
          <a:noFill/>
        </p:spPr>
        <p:txBody>
          <a:bodyPr wrap="square">
            <a:spAutoFit/>
          </a:bodyPr>
          <a:lstStyle/>
          <a:p>
            <a:pPr marL="457200" indent="-457200">
              <a:buFont typeface="+mj-lt"/>
              <a:buAutoNum type="arabicPeriod"/>
            </a:pPr>
            <a:r>
              <a:rPr lang="es-MX" sz="2400" b="1" dirty="0">
                <a:solidFill>
                  <a:schemeClr val="bg1">
                    <a:lumMod val="85000"/>
                  </a:schemeClr>
                </a:solidFill>
              </a:rPr>
              <a:t>Avances en metas del Comité y retos</a:t>
            </a:r>
          </a:p>
          <a:p>
            <a:pPr marL="457200" indent="-457200">
              <a:buFont typeface="+mj-lt"/>
              <a:buAutoNum type="arabicPeriod"/>
            </a:pPr>
            <a:endParaRPr lang="es-MX" sz="2400" b="1" dirty="0">
              <a:solidFill>
                <a:schemeClr val="tx1">
                  <a:lumMod val="50000"/>
                  <a:lumOff val="50000"/>
                </a:schemeClr>
              </a:solidFill>
            </a:endParaRPr>
          </a:p>
          <a:p>
            <a:pPr marL="457200" indent="-457200">
              <a:buFont typeface="+mj-lt"/>
              <a:buAutoNum type="arabicPeriod"/>
            </a:pPr>
            <a:r>
              <a:rPr lang="es-MX" sz="2400" b="1" dirty="0">
                <a:solidFill>
                  <a:srgbClr val="0070C0"/>
                </a:solidFill>
              </a:rPr>
              <a:t>Resultados de los indicadores de calidad</a:t>
            </a:r>
          </a:p>
          <a:p>
            <a:pPr marL="457200" indent="-457200">
              <a:buFont typeface="+mj-lt"/>
              <a:buAutoNum type="arabicPeriod"/>
            </a:pPr>
            <a:endParaRPr lang="es-MX" sz="2400" b="1" dirty="0">
              <a:solidFill>
                <a:schemeClr val="tx1">
                  <a:lumMod val="50000"/>
                  <a:lumOff val="50000"/>
                </a:schemeClr>
              </a:solidFill>
            </a:endParaRPr>
          </a:p>
          <a:p>
            <a:pPr marL="457200" indent="-457200">
              <a:buFont typeface="+mj-lt"/>
              <a:buAutoNum type="arabicPeriod"/>
            </a:pPr>
            <a:r>
              <a:rPr lang="es-MX" sz="2400" b="1" dirty="0">
                <a:solidFill>
                  <a:schemeClr val="bg1">
                    <a:lumMod val="85000"/>
                  </a:schemeClr>
                </a:solidFill>
              </a:rPr>
              <a:t>Conclusiones</a:t>
            </a:r>
          </a:p>
        </p:txBody>
      </p:sp>
    </p:spTree>
    <p:extLst>
      <p:ext uri="{BB962C8B-B14F-4D97-AF65-F5344CB8AC3E}">
        <p14:creationId xmlns:p14="http://schemas.microsoft.com/office/powerpoint/2010/main" val="193321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797" y="59806"/>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Pertinencia</a:t>
            </a:r>
          </a:p>
        </p:txBody>
      </p:sp>
      <p:graphicFrame>
        <p:nvGraphicFramePr>
          <p:cNvPr id="4" name="Tabla 3">
            <a:extLst>
              <a:ext uri="{FF2B5EF4-FFF2-40B4-BE49-F238E27FC236}">
                <a16:creationId xmlns:a16="http://schemas.microsoft.com/office/drawing/2014/main" id="{8AE3886E-7507-57F0-7C0C-00AC937A53A3}"/>
              </a:ext>
            </a:extLst>
          </p:cNvPr>
          <p:cNvGraphicFramePr>
            <a:graphicFrameLocks noGrp="1"/>
          </p:cNvGraphicFramePr>
          <p:nvPr>
            <p:extLst>
              <p:ext uri="{D42A27DB-BD31-4B8C-83A1-F6EECF244321}">
                <p14:modId xmlns:p14="http://schemas.microsoft.com/office/powerpoint/2010/main" val="1839371438"/>
              </p:ext>
            </p:extLst>
          </p:nvPr>
        </p:nvGraphicFramePr>
        <p:xfrm>
          <a:off x="433976" y="1041176"/>
          <a:ext cx="11322455" cy="2042869"/>
        </p:xfrm>
        <a:graphic>
          <a:graphicData uri="http://schemas.openxmlformats.org/drawingml/2006/table">
            <a:tbl>
              <a:tblPr firstRow="1" bandRow="1"/>
              <a:tblGrid>
                <a:gridCol w="5068984">
                  <a:extLst>
                    <a:ext uri="{9D8B030D-6E8A-4147-A177-3AD203B41FA5}">
                      <a16:colId xmlns:a16="http://schemas.microsoft.com/office/drawing/2014/main" val="359382773"/>
                    </a:ext>
                  </a:extLst>
                </a:gridCol>
                <a:gridCol w="5068984">
                  <a:extLst>
                    <a:ext uri="{9D8B030D-6E8A-4147-A177-3AD203B41FA5}">
                      <a16:colId xmlns:a16="http://schemas.microsoft.com/office/drawing/2014/main" val="3682327488"/>
                    </a:ext>
                  </a:extLst>
                </a:gridCol>
                <a:gridCol w="1184487">
                  <a:extLst>
                    <a:ext uri="{9D8B030D-6E8A-4147-A177-3AD203B41FA5}">
                      <a16:colId xmlns:a16="http://schemas.microsoft.com/office/drawing/2014/main" val="2737397722"/>
                    </a:ext>
                  </a:extLst>
                </a:gridCol>
              </a:tblGrid>
              <a:tr h="211414">
                <a:tc>
                  <a:txBody>
                    <a:bodyPr/>
                    <a:lstStyle/>
                    <a:p>
                      <a:pPr algn="ctr">
                        <a:lnSpc>
                          <a:spcPct val="107000"/>
                        </a:lnSpc>
                        <a:spcAft>
                          <a:spcPts val="800"/>
                        </a:spcAft>
                      </a:pPr>
                      <a:r>
                        <a:rPr lang="es-MX" sz="1400" b="1" dirty="0">
                          <a:solidFill>
                            <a:srgbClr val="FFFFFF"/>
                          </a:solidFill>
                          <a:effectLst/>
                          <a:latin typeface="+mn-lt"/>
                          <a:ea typeface="Calibri" panose="020F0502020204030204" pitchFamily="34" charset="0"/>
                          <a:cs typeface="Times New Roman" panose="02020603050405020304" pitchFamily="18" charset="0"/>
                        </a:rPr>
                        <a:t>Tipo de necesidades</a:t>
                      </a:r>
                      <a:endParaRPr lang="es-MX" sz="2400" dirty="0">
                        <a:effectLst/>
                        <a:latin typeface="+mn-lt"/>
                        <a:ea typeface="Calibri" panose="020F0502020204030204" pitchFamily="34" charset="0"/>
                        <a:cs typeface="Times New Roman" panose="02020603050405020304" pitchFamily="18" charset="0"/>
                      </a:endParaRPr>
                    </a:p>
                  </a:txBody>
                  <a:tcPr marL="9525" marR="9525" marT="190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400" b="1">
                          <a:solidFill>
                            <a:srgbClr val="FFFFFF"/>
                          </a:solidFill>
                          <a:effectLst/>
                          <a:latin typeface="+mn-lt"/>
                          <a:ea typeface="Calibri" panose="020F0502020204030204" pitchFamily="34" charset="0"/>
                          <a:cs typeface="Times New Roman" panose="02020603050405020304" pitchFamily="18" charset="0"/>
                        </a:rPr>
                        <a:t>Indicadores de pertinencia</a:t>
                      </a:r>
                      <a:endParaRPr lang="es-MX" sz="2400">
                        <a:effectLst/>
                        <a:latin typeface="+mn-lt"/>
                        <a:ea typeface="Calibri" panose="020F0502020204030204" pitchFamily="34" charset="0"/>
                        <a:cs typeface="Times New Roman" panose="02020603050405020304" pitchFamily="18" charset="0"/>
                      </a:endParaRPr>
                    </a:p>
                  </a:txBody>
                  <a:tcPr marL="9525" marR="9525" marT="190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400" b="1">
                          <a:solidFill>
                            <a:srgbClr val="FFFFFF"/>
                          </a:solidFill>
                          <a:effectLst/>
                          <a:latin typeface="+mn-lt"/>
                          <a:ea typeface="Calibri" panose="020F0502020204030204" pitchFamily="34" charset="0"/>
                          <a:cs typeface="Times New Roman" panose="02020603050405020304" pitchFamily="18" charset="0"/>
                        </a:rPr>
                        <a:t>2022</a:t>
                      </a:r>
                      <a:endParaRPr lang="es-MX" sz="24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256569457"/>
                  </a:ext>
                </a:extLst>
              </a:tr>
              <a:tr h="919405">
                <a:tc rowSpan="2">
                  <a:txBody>
                    <a:bodyPr/>
                    <a:lstStyle/>
                    <a:p>
                      <a:pPr algn="ctr">
                        <a:lnSpc>
                          <a:spcPct val="107000"/>
                        </a:lnSpc>
                        <a:spcAft>
                          <a:spcPts val="800"/>
                        </a:spcAft>
                      </a:pPr>
                      <a:r>
                        <a:rPr lang="es-MX" sz="1400" dirty="0">
                          <a:solidFill>
                            <a:srgbClr val="033057"/>
                          </a:solidFill>
                          <a:effectLst/>
                          <a:latin typeface="+mn-lt"/>
                          <a:ea typeface="Calibri" panose="020F0502020204030204" pitchFamily="34" charset="0"/>
                          <a:cs typeface="Times New Roman" panose="02020603050405020304" pitchFamily="18" charset="0"/>
                        </a:rPr>
                        <a:t>Objetivos de desarrollo</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9525" marR="9525" marT="4064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MX" sz="1400" dirty="0">
                          <a:solidFill>
                            <a:srgbClr val="033057"/>
                          </a:solidFill>
                          <a:effectLst/>
                          <a:latin typeface="+mn-lt"/>
                          <a:ea typeface="Calibri" panose="020F0502020204030204" pitchFamily="34" charset="0"/>
                          <a:cs typeface="Times New Roman" panose="02020603050405020304" pitchFamily="18" charset="0"/>
                        </a:rPr>
                        <a:t>Porcentaje de indicadores que permiten medir la evolución del desarrollo nacional que se calculan con programas de información estadística y geográfica del INEGI.</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9525" marR="9525" marT="31115"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MX" sz="1400" dirty="0">
                          <a:solidFill>
                            <a:srgbClr val="033057"/>
                          </a:solidFill>
                          <a:effectLst/>
                          <a:latin typeface="+mn-lt"/>
                          <a:ea typeface="Calibri" panose="020F0502020204030204" pitchFamily="34" charset="0"/>
                          <a:cs typeface="Times New Roman" panose="02020603050405020304" pitchFamily="18" charset="0"/>
                        </a:rPr>
                        <a:t>24.9%</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83467315"/>
                  </a:ext>
                </a:extLst>
              </a:tr>
              <a:tr h="903373">
                <a:tc vMerge="1">
                  <a:txBody>
                    <a:bodyPr/>
                    <a:lstStyle/>
                    <a:p>
                      <a:endParaRPr lang="es-MX"/>
                    </a:p>
                  </a:txBody>
                  <a:tcPr/>
                </a:tc>
                <a:tc>
                  <a:txBody>
                    <a:bodyPr/>
                    <a:lstStyle/>
                    <a:p>
                      <a:pPr algn="ctr">
                        <a:lnSpc>
                          <a:spcPct val="107000"/>
                        </a:lnSpc>
                        <a:spcAft>
                          <a:spcPts val="800"/>
                        </a:spcAft>
                      </a:pPr>
                      <a:r>
                        <a:rPr lang="es-MX" sz="1400" dirty="0">
                          <a:solidFill>
                            <a:srgbClr val="033057"/>
                          </a:solidFill>
                          <a:effectLst/>
                          <a:latin typeface="+mn-lt"/>
                          <a:ea typeface="Calibri" panose="020F0502020204030204" pitchFamily="34" charset="0"/>
                          <a:cs typeface="Times New Roman" panose="02020603050405020304" pitchFamily="18" charset="0"/>
                        </a:rPr>
                        <a:t>Porcentaje de indicadores de los Objetivos de Desarrollo Sostenible que se calculan con programas de información estadística y geográfica del INEGI.</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9525" marR="9525" marT="2159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400" dirty="0">
                          <a:solidFill>
                            <a:srgbClr val="033057"/>
                          </a:solidFill>
                          <a:effectLst/>
                          <a:latin typeface="+mn-lt"/>
                          <a:ea typeface="Calibri" panose="020F0502020204030204" pitchFamily="34" charset="0"/>
                          <a:cs typeface="Times New Roman" panose="02020603050405020304" pitchFamily="18" charset="0"/>
                        </a:rPr>
                        <a:t>70.6%</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05316729"/>
                  </a:ext>
                </a:extLst>
              </a:tr>
            </a:tbl>
          </a:graphicData>
        </a:graphic>
      </p:graphicFrame>
      <p:graphicFrame>
        <p:nvGraphicFramePr>
          <p:cNvPr id="5" name="Tabla 4">
            <a:extLst>
              <a:ext uri="{FF2B5EF4-FFF2-40B4-BE49-F238E27FC236}">
                <a16:creationId xmlns:a16="http://schemas.microsoft.com/office/drawing/2014/main" id="{CD834E6E-F4D6-6A22-F085-3859ED57E350}"/>
              </a:ext>
            </a:extLst>
          </p:cNvPr>
          <p:cNvGraphicFramePr>
            <a:graphicFrameLocks noGrp="1"/>
          </p:cNvGraphicFramePr>
          <p:nvPr>
            <p:extLst>
              <p:ext uri="{D42A27DB-BD31-4B8C-83A1-F6EECF244321}">
                <p14:modId xmlns:p14="http://schemas.microsoft.com/office/powerpoint/2010/main" val="1797820411"/>
              </p:ext>
            </p:extLst>
          </p:nvPr>
        </p:nvGraphicFramePr>
        <p:xfrm>
          <a:off x="433975" y="3355178"/>
          <a:ext cx="11322454" cy="3179629"/>
        </p:xfrm>
        <a:graphic>
          <a:graphicData uri="http://schemas.openxmlformats.org/drawingml/2006/table">
            <a:tbl>
              <a:tblPr firstRow="1" firstCol="1" bandRow="1"/>
              <a:tblGrid>
                <a:gridCol w="3603014">
                  <a:extLst>
                    <a:ext uri="{9D8B030D-6E8A-4147-A177-3AD203B41FA5}">
                      <a16:colId xmlns:a16="http://schemas.microsoft.com/office/drawing/2014/main" val="3755426366"/>
                    </a:ext>
                  </a:extLst>
                </a:gridCol>
                <a:gridCol w="3603014">
                  <a:extLst>
                    <a:ext uri="{9D8B030D-6E8A-4147-A177-3AD203B41FA5}">
                      <a16:colId xmlns:a16="http://schemas.microsoft.com/office/drawing/2014/main" val="186084568"/>
                    </a:ext>
                  </a:extLst>
                </a:gridCol>
                <a:gridCol w="586431">
                  <a:extLst>
                    <a:ext uri="{9D8B030D-6E8A-4147-A177-3AD203B41FA5}">
                      <a16:colId xmlns:a16="http://schemas.microsoft.com/office/drawing/2014/main" val="483735491"/>
                    </a:ext>
                  </a:extLst>
                </a:gridCol>
                <a:gridCol w="504285">
                  <a:extLst>
                    <a:ext uri="{9D8B030D-6E8A-4147-A177-3AD203B41FA5}">
                      <a16:colId xmlns:a16="http://schemas.microsoft.com/office/drawing/2014/main" val="1044185437"/>
                    </a:ext>
                  </a:extLst>
                </a:gridCol>
                <a:gridCol w="504285">
                  <a:extLst>
                    <a:ext uri="{9D8B030D-6E8A-4147-A177-3AD203B41FA5}">
                      <a16:colId xmlns:a16="http://schemas.microsoft.com/office/drawing/2014/main" val="190841081"/>
                    </a:ext>
                  </a:extLst>
                </a:gridCol>
                <a:gridCol w="504285">
                  <a:extLst>
                    <a:ext uri="{9D8B030D-6E8A-4147-A177-3AD203B41FA5}">
                      <a16:colId xmlns:a16="http://schemas.microsoft.com/office/drawing/2014/main" val="3827363056"/>
                    </a:ext>
                  </a:extLst>
                </a:gridCol>
                <a:gridCol w="504285">
                  <a:extLst>
                    <a:ext uri="{9D8B030D-6E8A-4147-A177-3AD203B41FA5}">
                      <a16:colId xmlns:a16="http://schemas.microsoft.com/office/drawing/2014/main" val="3260847590"/>
                    </a:ext>
                  </a:extLst>
                </a:gridCol>
                <a:gridCol w="504285">
                  <a:extLst>
                    <a:ext uri="{9D8B030D-6E8A-4147-A177-3AD203B41FA5}">
                      <a16:colId xmlns:a16="http://schemas.microsoft.com/office/drawing/2014/main" val="942593588"/>
                    </a:ext>
                  </a:extLst>
                </a:gridCol>
                <a:gridCol w="504285">
                  <a:extLst>
                    <a:ext uri="{9D8B030D-6E8A-4147-A177-3AD203B41FA5}">
                      <a16:colId xmlns:a16="http://schemas.microsoft.com/office/drawing/2014/main" val="3919276450"/>
                    </a:ext>
                  </a:extLst>
                </a:gridCol>
                <a:gridCol w="504285">
                  <a:extLst>
                    <a:ext uri="{9D8B030D-6E8A-4147-A177-3AD203B41FA5}">
                      <a16:colId xmlns:a16="http://schemas.microsoft.com/office/drawing/2014/main" val="101975233"/>
                    </a:ext>
                  </a:extLst>
                </a:gridCol>
              </a:tblGrid>
              <a:tr h="249563">
                <a:tc gridSpan="10">
                  <a:txBody>
                    <a:bodyPr/>
                    <a:lstStyle/>
                    <a:p>
                      <a:pPr algn="ctr">
                        <a:lnSpc>
                          <a:spcPct val="107000"/>
                        </a:lnSpc>
                        <a:spcAft>
                          <a:spcPts val="800"/>
                        </a:spcAft>
                      </a:pPr>
                      <a:r>
                        <a:rPr lang="es-MX" sz="1400" b="1" dirty="0">
                          <a:solidFill>
                            <a:srgbClr val="FFFFFF"/>
                          </a:solidFill>
                          <a:effectLst/>
                          <a:latin typeface="+mn-lt"/>
                          <a:ea typeface="Times New Roman" panose="02020603050405020304" pitchFamily="18" charset="0"/>
                          <a:cs typeface="Arial" panose="020B0604020202020204" pitchFamily="34" charset="0"/>
                        </a:rPr>
                        <a:t>Porcentaje de programas de información del INEGI por tipo de uso</a:t>
                      </a:r>
                      <a:endParaRPr lang="es-MX" sz="24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6558305"/>
                  </a:ext>
                </a:extLst>
              </a:tr>
              <a:tr h="249563">
                <a:tc gridSpan="2">
                  <a:txBody>
                    <a:bodyPr/>
                    <a:lstStyle/>
                    <a:p>
                      <a:pPr algn="ctr">
                        <a:lnSpc>
                          <a:spcPct val="107000"/>
                        </a:lnSpc>
                        <a:spcAft>
                          <a:spcPts val="800"/>
                        </a:spcAft>
                      </a:pPr>
                      <a:r>
                        <a:rPr lang="es-MX" sz="1400" b="1">
                          <a:solidFill>
                            <a:srgbClr val="FFFFFF"/>
                          </a:solidFill>
                          <a:effectLst/>
                          <a:latin typeface="+mn-lt"/>
                          <a:ea typeface="Times New Roman" panose="02020603050405020304" pitchFamily="18" charset="0"/>
                          <a:cs typeface="Arial" panose="020B0604020202020204" pitchFamily="34" charset="0"/>
                        </a:rPr>
                        <a:t>Tipo de uso</a:t>
                      </a:r>
                      <a:endParaRPr lang="es-MX" sz="24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MX"/>
                    </a:p>
                  </a:txBody>
                  <a:tcPr/>
                </a:tc>
                <a:tc gridSpan="8">
                  <a:txBody>
                    <a:bodyPr/>
                    <a:lstStyle/>
                    <a:p>
                      <a:pPr algn="ctr">
                        <a:lnSpc>
                          <a:spcPct val="107000"/>
                        </a:lnSpc>
                        <a:spcAft>
                          <a:spcPts val="800"/>
                        </a:spcAft>
                      </a:pPr>
                      <a:r>
                        <a:rPr lang="es-MX" sz="1400" b="1" dirty="0">
                          <a:solidFill>
                            <a:srgbClr val="FFFFFF"/>
                          </a:solidFill>
                          <a:effectLst/>
                          <a:latin typeface="+mn-lt"/>
                          <a:ea typeface="Times New Roman" panose="02020603050405020304" pitchFamily="18" charset="0"/>
                          <a:cs typeface="Arial" panose="020B0604020202020204" pitchFamily="34" charset="0"/>
                        </a:rPr>
                        <a:t>Porcentaje acumulado</a:t>
                      </a:r>
                      <a:endParaRPr lang="es-MX" sz="24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06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711945126"/>
                  </a:ext>
                </a:extLst>
              </a:tr>
              <a:tr h="249819">
                <a:tc rowSpan="2">
                  <a:txBody>
                    <a:bodyPr/>
                    <a:lstStyle/>
                    <a:p>
                      <a:pPr algn="ct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Atención a disposiciones legales</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Constitución y leyes</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39%</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2">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42%</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rowSpan="3">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59%</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rowSpan="4">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60%</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rowSpan="5">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69%</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rowSpan="6">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87%</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rowSpan="7">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91%</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rowSpan="8">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97%</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494781074"/>
                  </a:ext>
                </a:extLst>
              </a:tr>
              <a:tr h="280952">
                <a:tc vMerge="1">
                  <a:txBody>
                    <a:bodyPr/>
                    <a:lstStyle/>
                    <a:p>
                      <a:endParaRPr lang="es-MX"/>
                    </a:p>
                  </a:txBody>
                  <a:tcPr/>
                </a:tc>
                <a:tc>
                  <a:txBody>
                    <a:bodyPr/>
                    <a:lstStyle/>
                    <a:p>
                      <a:pP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Tratados Internacionales</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402769135"/>
                  </a:ext>
                </a:extLst>
              </a:tr>
              <a:tr h="512962">
                <a:tc rowSpan="4">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Uso en la medición del desarrollo nacional</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gridSpan="2">
                  <a:txBody>
                    <a:bodyPr/>
                    <a:lstStyle/>
                    <a:p>
                      <a:pP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Indicadores de programas derivados del PND</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endParaRPr lang="es-MX"/>
                    </a:p>
                  </a:txBody>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131167407"/>
                  </a:ext>
                </a:extLst>
              </a:tr>
              <a:tr h="280952">
                <a:tc vMerge="1">
                  <a:txBody>
                    <a:bodyPr/>
                    <a:lstStyle/>
                    <a:p>
                      <a:endParaRPr lang="es-MX"/>
                    </a:p>
                  </a:txBody>
                  <a:tcPr/>
                </a:tc>
                <a:tc>
                  <a:txBody>
                    <a:bodyPr/>
                    <a:lstStyle/>
                    <a:p>
                      <a:pP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Indicadores Clave</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639355832"/>
                  </a:ext>
                </a:extLst>
              </a:tr>
              <a:tr h="280952">
                <a:tc vMerge="1">
                  <a:txBody>
                    <a:bodyPr/>
                    <a:lstStyle/>
                    <a:p>
                      <a:endParaRPr lang="es-MX"/>
                    </a:p>
                  </a:txBody>
                  <a:tcPr/>
                </a:tc>
                <a:tc>
                  <a:txBody>
                    <a:bodyPr/>
                    <a:lstStyle/>
                    <a:p>
                      <a:pP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Indicadores de los ODS</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808720188"/>
                  </a:ext>
                </a:extLst>
              </a:tr>
              <a:tr h="280952">
                <a:tc vMerge="1">
                  <a:txBody>
                    <a:bodyPr/>
                    <a:lstStyle/>
                    <a:p>
                      <a:endParaRPr lang="es-MX"/>
                    </a:p>
                  </a:txBody>
                  <a:tcPr/>
                </a:tc>
                <a:tc>
                  <a:txBody>
                    <a:bodyPr/>
                    <a:lstStyle/>
                    <a:p>
                      <a:pPr>
                        <a:lnSpc>
                          <a:spcPct val="107000"/>
                        </a:lnSpc>
                        <a:spcAft>
                          <a:spcPts val="800"/>
                        </a:spcAft>
                      </a:pPr>
                      <a:r>
                        <a:rPr lang="es-MX" sz="1400" dirty="0">
                          <a:solidFill>
                            <a:srgbClr val="033057"/>
                          </a:solidFill>
                          <a:effectLst/>
                          <a:latin typeface="+mn-lt"/>
                          <a:ea typeface="Times New Roman" panose="02020603050405020304" pitchFamily="18" charset="0"/>
                          <a:cs typeface="Arial" panose="020B0604020202020204" pitchFamily="34" charset="0"/>
                        </a:rPr>
                        <a:t>Metas genéricas del PND</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915664214"/>
                  </a:ext>
                </a:extLst>
              </a:tr>
              <a:tr h="512962">
                <a:tc rowSpan="2">
                  <a:txBody>
                    <a:bodyPr/>
                    <a:lstStyle/>
                    <a:p>
                      <a:pPr algn="ct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Consultas de usuarios</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gridSpan="6">
                  <a:txBody>
                    <a:bodyPr/>
                    <a:lstStyle/>
                    <a:p>
                      <a:pP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Laboratorio de microdatos (principalmente para investigación)</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3195097746"/>
                  </a:ext>
                </a:extLst>
              </a:tr>
              <a:tr h="280952">
                <a:tc vMerge="1">
                  <a:txBody>
                    <a:bodyPr/>
                    <a:lstStyle/>
                    <a:p>
                      <a:endParaRPr lang="es-MX"/>
                    </a:p>
                  </a:txBody>
                  <a:tcPr/>
                </a:tc>
                <a:tc gridSpan="2">
                  <a:txBody>
                    <a:bodyPr/>
                    <a:lstStyle/>
                    <a:p>
                      <a:pPr>
                        <a:lnSpc>
                          <a:spcPct val="107000"/>
                        </a:lnSpc>
                        <a:spcAft>
                          <a:spcPts val="800"/>
                        </a:spcAft>
                      </a:pPr>
                      <a:r>
                        <a:rPr lang="es-MX" sz="1400">
                          <a:solidFill>
                            <a:srgbClr val="033057"/>
                          </a:solidFill>
                          <a:effectLst/>
                          <a:latin typeface="+mn-lt"/>
                          <a:ea typeface="Times New Roman" panose="02020603050405020304" pitchFamily="18" charset="0"/>
                          <a:cs typeface="Arial" panose="020B0604020202020204" pitchFamily="34" charset="0"/>
                        </a:rPr>
                        <a:t>Usuarios de la página del INEGI</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hMerge="1">
                  <a:txBody>
                    <a:bodyPr/>
                    <a:lstStyle/>
                    <a:p>
                      <a:endParaRPr lang="es-MX"/>
                    </a:p>
                  </a:txBody>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600">
                          <a:solidFill>
                            <a:srgbClr val="033057"/>
                          </a:solidFill>
                          <a:effectLst/>
                          <a:latin typeface="+mn-lt"/>
                          <a:ea typeface="Times New Roman" panose="02020603050405020304" pitchFamily="18" charset="0"/>
                          <a:cs typeface="Arial" panose="020B0604020202020204" pitchFamily="34" charset="0"/>
                        </a:rPr>
                        <a:t> </a:t>
                      </a:r>
                      <a:endParaRPr lang="es-MX" sz="24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spcAft>
                          <a:spcPts val="800"/>
                        </a:spcAft>
                      </a:pPr>
                      <a:r>
                        <a:rPr lang="es-MX" sz="1600" dirty="0">
                          <a:solidFill>
                            <a:srgbClr val="033057"/>
                          </a:solidFill>
                          <a:effectLst/>
                          <a:latin typeface="+mn-lt"/>
                          <a:ea typeface="Times New Roman" panose="02020603050405020304" pitchFamily="18" charset="0"/>
                          <a:cs typeface="Arial" panose="020B0604020202020204" pitchFamily="34" charset="0"/>
                        </a:rPr>
                        <a:t> </a:t>
                      </a:r>
                      <a:endParaRPr lang="es-MX" sz="24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vMerge="1">
                  <a:txBody>
                    <a:bodyPr/>
                    <a:lstStyle/>
                    <a:p>
                      <a:endParaRPr lang="es-MX"/>
                    </a:p>
                  </a:txBody>
                  <a:tcPr/>
                </a:tc>
                <a:extLst>
                  <a:ext uri="{0D108BD9-81ED-4DB2-BD59-A6C34878D82A}">
                    <a16:rowId xmlns:a16="http://schemas.microsoft.com/office/drawing/2014/main" val="1495898609"/>
                  </a:ext>
                </a:extLst>
              </a:tr>
            </a:tbl>
          </a:graphicData>
        </a:graphic>
      </p:graphicFrame>
    </p:spTree>
    <p:extLst>
      <p:ext uri="{BB962C8B-B14F-4D97-AF65-F5344CB8AC3E}">
        <p14:creationId xmlns:p14="http://schemas.microsoft.com/office/powerpoint/2010/main" val="3946549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2" y="108295"/>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Oportunidad</a:t>
            </a:r>
            <a:endParaRPr lang="en-US" altLang="ko-KR" sz="3200" b="1" dirty="0">
              <a:solidFill>
                <a:srgbClr val="033057"/>
              </a:solidFill>
              <a:cs typeface="Arial" panose="020B0604020202020204" pitchFamily="34" charset="0"/>
            </a:endParaRPr>
          </a:p>
        </p:txBody>
      </p:sp>
      <p:pic>
        <p:nvPicPr>
          <p:cNvPr id="3" name="Imagen 2">
            <a:extLst>
              <a:ext uri="{FF2B5EF4-FFF2-40B4-BE49-F238E27FC236}">
                <a16:creationId xmlns:a16="http://schemas.microsoft.com/office/drawing/2014/main" id="{861F1AF7-DAF8-6617-1EF3-DD9F1019DD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35" y="998051"/>
            <a:ext cx="11458530" cy="5654997"/>
          </a:xfrm>
          <a:prstGeom prst="rect">
            <a:avLst/>
          </a:prstGeom>
          <a:noFill/>
          <a:ln>
            <a:noFill/>
          </a:ln>
        </p:spPr>
      </p:pic>
    </p:spTree>
    <p:extLst>
      <p:ext uri="{BB962C8B-B14F-4D97-AF65-F5344CB8AC3E}">
        <p14:creationId xmlns:p14="http://schemas.microsoft.com/office/powerpoint/2010/main" val="1359235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31654"/>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Accesibilidad </a:t>
            </a:r>
            <a:endParaRPr lang="en-US" altLang="ko-KR" sz="3200" b="1" dirty="0">
              <a:solidFill>
                <a:srgbClr val="033057"/>
              </a:solidFill>
              <a:cs typeface="Arial" panose="020B0604020202020204" pitchFamily="34" charset="0"/>
            </a:endParaRPr>
          </a:p>
        </p:txBody>
      </p:sp>
      <p:sp>
        <p:nvSpPr>
          <p:cNvPr id="4" name="CuadroTexto 3">
            <a:extLst>
              <a:ext uri="{FF2B5EF4-FFF2-40B4-BE49-F238E27FC236}">
                <a16:creationId xmlns:a16="http://schemas.microsoft.com/office/drawing/2014/main" id="{C84CBACF-5E23-F753-1BBE-CFAED5CA2880}"/>
              </a:ext>
            </a:extLst>
          </p:cNvPr>
          <p:cNvSpPr txBox="1"/>
          <p:nvPr/>
        </p:nvSpPr>
        <p:spPr>
          <a:xfrm>
            <a:off x="2919771" y="1079408"/>
            <a:ext cx="7571936" cy="400110"/>
          </a:xfrm>
          <a:prstGeom prst="rect">
            <a:avLst/>
          </a:prstGeom>
          <a:noFill/>
        </p:spPr>
        <p:txBody>
          <a:bodyPr wrap="square">
            <a:spAutoFit/>
          </a:bodyPr>
          <a:lstStyle/>
          <a:p>
            <a:pPr algn="ctr"/>
            <a:r>
              <a:rPr lang="es-MX" sz="2000" b="1" dirty="0">
                <a:solidFill>
                  <a:srgbClr val="033057"/>
                </a:solidFill>
                <a:effectLst/>
                <a:latin typeface="Calibri" panose="020F0502020204030204" pitchFamily="34" charset="0"/>
                <a:ea typeface="Calibri" panose="020F0502020204030204" pitchFamily="34" charset="0"/>
                <a:cs typeface="Calibri" panose="020F0502020204030204" pitchFamily="34" charset="0"/>
              </a:rPr>
              <a:t>Tipo de campos incluidos en cada estándar de metadatos</a:t>
            </a:r>
            <a:endParaRPr lang="es-MX" sz="2000" dirty="0">
              <a:solidFill>
                <a:srgbClr val="033057"/>
              </a:solidFill>
              <a:latin typeface="Calibri" panose="020F0502020204030204" pitchFamily="34" charset="0"/>
              <a:cs typeface="Calibri" panose="020F0502020204030204" pitchFamily="34" charset="0"/>
            </a:endParaRPr>
          </a:p>
        </p:txBody>
      </p:sp>
      <p:sp>
        <p:nvSpPr>
          <p:cNvPr id="5" name="Cerrar llave 4">
            <a:extLst>
              <a:ext uri="{FF2B5EF4-FFF2-40B4-BE49-F238E27FC236}">
                <a16:creationId xmlns:a16="http://schemas.microsoft.com/office/drawing/2014/main" id="{709EFBAC-AB3D-8A41-BA5A-BD12CFFE8C96}"/>
              </a:ext>
            </a:extLst>
          </p:cNvPr>
          <p:cNvSpPr/>
          <p:nvPr/>
        </p:nvSpPr>
        <p:spPr>
          <a:xfrm>
            <a:off x="9572471" y="1956206"/>
            <a:ext cx="295420" cy="1651366"/>
          </a:xfrm>
          <a:prstGeom prst="rightBrace">
            <a:avLst>
              <a:gd name="adj1" fmla="val 2500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CuadroTexto 9">
            <a:extLst>
              <a:ext uri="{FF2B5EF4-FFF2-40B4-BE49-F238E27FC236}">
                <a16:creationId xmlns:a16="http://schemas.microsoft.com/office/drawing/2014/main" id="{F7C674AF-FDD9-0735-99FE-C8C4A6B6E589}"/>
              </a:ext>
            </a:extLst>
          </p:cNvPr>
          <p:cNvSpPr txBox="1"/>
          <p:nvPr/>
        </p:nvSpPr>
        <p:spPr>
          <a:xfrm>
            <a:off x="9912544" y="2448928"/>
            <a:ext cx="1944613" cy="646331"/>
          </a:xfrm>
          <a:prstGeom prst="rect">
            <a:avLst/>
          </a:prstGeom>
          <a:noFill/>
        </p:spPr>
        <p:txBody>
          <a:bodyPr wrap="square">
            <a:spAutoFit/>
          </a:bodyPr>
          <a:lstStyle/>
          <a:p>
            <a:r>
              <a:rPr lang="es-MX" sz="1800" dirty="0">
                <a:solidFill>
                  <a:srgbClr val="033057"/>
                </a:solidFill>
                <a:effectLst/>
                <a:latin typeface="Calibri" panose="020F0502020204030204" pitchFamily="34" charset="0"/>
                <a:ea typeface="Times New Roman" panose="02020603050405020304" pitchFamily="18" charset="0"/>
                <a:cs typeface="Calibri" panose="020F0502020204030204" pitchFamily="34" charset="0"/>
              </a:rPr>
              <a:t>Incluyen apartado de calidad</a:t>
            </a:r>
            <a:endParaRPr lang="es-MX" dirty="0">
              <a:solidFill>
                <a:srgbClr val="033057"/>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104BCF37-3732-086F-0ACA-2AEC46C738B5}"/>
              </a:ext>
            </a:extLst>
          </p:cNvPr>
          <p:cNvSpPr txBox="1"/>
          <p:nvPr/>
        </p:nvSpPr>
        <p:spPr>
          <a:xfrm>
            <a:off x="867978" y="2079596"/>
            <a:ext cx="2842421" cy="369332"/>
          </a:xfrm>
          <a:prstGeom prst="rect">
            <a:avLst/>
          </a:prstGeom>
          <a:noFill/>
        </p:spPr>
        <p:txBody>
          <a:bodyPr wrap="square">
            <a:spAutoFit/>
          </a:bodyPr>
          <a:lstStyle/>
          <a:p>
            <a:r>
              <a:rPr lang="es-MX" dirty="0">
                <a:solidFill>
                  <a:schemeClr val="bg1">
                    <a:lumMod val="65000"/>
                  </a:schemeClr>
                </a:solidFill>
                <a:latin typeface="Calibri" panose="020F0502020204030204" pitchFamily="34" charset="0"/>
                <a:cs typeface="Calibri" panose="020F0502020204030204" pitchFamily="34" charset="0"/>
              </a:rPr>
              <a:t>Procesos y microdatos</a:t>
            </a:r>
          </a:p>
        </p:txBody>
      </p:sp>
      <p:sp>
        <p:nvSpPr>
          <p:cNvPr id="12" name="CuadroTexto 11">
            <a:extLst>
              <a:ext uri="{FF2B5EF4-FFF2-40B4-BE49-F238E27FC236}">
                <a16:creationId xmlns:a16="http://schemas.microsoft.com/office/drawing/2014/main" id="{C7F1AF6F-5328-D9AB-0D57-6AB8443FEEB2}"/>
              </a:ext>
            </a:extLst>
          </p:cNvPr>
          <p:cNvSpPr txBox="1"/>
          <p:nvPr/>
        </p:nvSpPr>
        <p:spPr>
          <a:xfrm>
            <a:off x="867978" y="3049062"/>
            <a:ext cx="2842421" cy="369332"/>
          </a:xfrm>
          <a:prstGeom prst="rect">
            <a:avLst/>
          </a:prstGeom>
          <a:noFill/>
        </p:spPr>
        <p:txBody>
          <a:bodyPr wrap="square">
            <a:spAutoFit/>
          </a:bodyPr>
          <a:lstStyle/>
          <a:p>
            <a:r>
              <a:rPr lang="es-MX" dirty="0">
                <a:solidFill>
                  <a:schemeClr val="bg1">
                    <a:lumMod val="65000"/>
                  </a:schemeClr>
                </a:solidFill>
                <a:latin typeface="Calibri" panose="020F0502020204030204" pitchFamily="34" charset="0"/>
                <a:cs typeface="Calibri" panose="020F0502020204030204" pitchFamily="34" charset="0"/>
              </a:rPr>
              <a:t>Productos y grupos de datos</a:t>
            </a:r>
          </a:p>
        </p:txBody>
      </p:sp>
      <p:sp>
        <p:nvSpPr>
          <p:cNvPr id="13" name="CuadroTexto 12">
            <a:extLst>
              <a:ext uri="{FF2B5EF4-FFF2-40B4-BE49-F238E27FC236}">
                <a16:creationId xmlns:a16="http://schemas.microsoft.com/office/drawing/2014/main" id="{A5FDDE56-D1D3-7D6D-BA67-2B297247CFFC}"/>
              </a:ext>
            </a:extLst>
          </p:cNvPr>
          <p:cNvSpPr txBox="1"/>
          <p:nvPr/>
        </p:nvSpPr>
        <p:spPr>
          <a:xfrm>
            <a:off x="867979" y="3984143"/>
            <a:ext cx="2842421" cy="369332"/>
          </a:xfrm>
          <a:prstGeom prst="rect">
            <a:avLst/>
          </a:prstGeom>
          <a:noFill/>
        </p:spPr>
        <p:txBody>
          <a:bodyPr wrap="square">
            <a:spAutoFit/>
          </a:bodyPr>
          <a:lstStyle/>
          <a:p>
            <a:r>
              <a:rPr lang="es-MX" dirty="0">
                <a:solidFill>
                  <a:schemeClr val="bg1">
                    <a:lumMod val="65000"/>
                  </a:schemeClr>
                </a:solidFill>
                <a:latin typeface="Calibri" panose="020F0502020204030204" pitchFamily="34" charset="0"/>
                <a:cs typeface="Calibri" panose="020F0502020204030204" pitchFamily="34" charset="0"/>
              </a:rPr>
              <a:t>Datos generales de procesos</a:t>
            </a:r>
          </a:p>
        </p:txBody>
      </p:sp>
      <p:sp>
        <p:nvSpPr>
          <p:cNvPr id="14" name="Rectángulo 13">
            <a:extLst>
              <a:ext uri="{FF2B5EF4-FFF2-40B4-BE49-F238E27FC236}">
                <a16:creationId xmlns:a16="http://schemas.microsoft.com/office/drawing/2014/main" id="{7DDCE12A-3B76-61F0-B62A-F344529246FC}"/>
              </a:ext>
            </a:extLst>
          </p:cNvPr>
          <p:cNvSpPr/>
          <p:nvPr/>
        </p:nvSpPr>
        <p:spPr>
          <a:xfrm>
            <a:off x="780587" y="1979696"/>
            <a:ext cx="3017205" cy="61961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583AF93C-0EB1-711D-51F5-CA8894F3FA88}"/>
              </a:ext>
            </a:extLst>
          </p:cNvPr>
          <p:cNvSpPr/>
          <p:nvPr/>
        </p:nvSpPr>
        <p:spPr>
          <a:xfrm>
            <a:off x="780587" y="2914778"/>
            <a:ext cx="3017206" cy="637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a:extLst>
              <a:ext uri="{FF2B5EF4-FFF2-40B4-BE49-F238E27FC236}">
                <a16:creationId xmlns:a16="http://schemas.microsoft.com/office/drawing/2014/main" id="{051AF1EA-D398-4630-683D-690F5CCC5C1A}"/>
              </a:ext>
            </a:extLst>
          </p:cNvPr>
          <p:cNvSpPr/>
          <p:nvPr/>
        </p:nvSpPr>
        <p:spPr>
          <a:xfrm>
            <a:off x="780587" y="3849859"/>
            <a:ext cx="3017206" cy="637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E1D66DC7-D73D-1196-180F-C07AE237E2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792" y="1714622"/>
            <a:ext cx="5815894" cy="3676111"/>
          </a:xfrm>
          <a:prstGeom prst="rect">
            <a:avLst/>
          </a:prstGeom>
          <a:noFill/>
          <a:ln>
            <a:noFill/>
          </a:ln>
        </p:spPr>
      </p:pic>
    </p:spTree>
    <p:extLst>
      <p:ext uri="{BB962C8B-B14F-4D97-AF65-F5344CB8AC3E}">
        <p14:creationId xmlns:p14="http://schemas.microsoft.com/office/powerpoint/2010/main" val="2131487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24513"/>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Puntualidad</a:t>
            </a:r>
            <a:endParaRPr lang="en-US" altLang="ko-KR" sz="3200" b="1" dirty="0">
              <a:solidFill>
                <a:srgbClr val="033057"/>
              </a:solidFill>
              <a:cs typeface="Arial" panose="020B0604020202020204" pitchFamily="34" charset="0"/>
            </a:endParaRPr>
          </a:p>
        </p:txBody>
      </p:sp>
      <p:graphicFrame>
        <p:nvGraphicFramePr>
          <p:cNvPr id="3" name="Tabla 2">
            <a:extLst>
              <a:ext uri="{FF2B5EF4-FFF2-40B4-BE49-F238E27FC236}">
                <a16:creationId xmlns:a16="http://schemas.microsoft.com/office/drawing/2014/main" id="{2571820D-F93B-7DF2-3725-0E694594B2F8}"/>
              </a:ext>
            </a:extLst>
          </p:cNvPr>
          <p:cNvGraphicFramePr>
            <a:graphicFrameLocks noGrp="1"/>
          </p:cNvGraphicFramePr>
          <p:nvPr>
            <p:extLst>
              <p:ext uri="{D42A27DB-BD31-4B8C-83A1-F6EECF244321}">
                <p14:modId xmlns:p14="http://schemas.microsoft.com/office/powerpoint/2010/main" val="1922115392"/>
              </p:ext>
            </p:extLst>
          </p:nvPr>
        </p:nvGraphicFramePr>
        <p:xfrm>
          <a:off x="625323" y="1151139"/>
          <a:ext cx="10941349" cy="4135947"/>
        </p:xfrm>
        <a:graphic>
          <a:graphicData uri="http://schemas.openxmlformats.org/drawingml/2006/table">
            <a:tbl>
              <a:tblPr firstRow="1" firstCol="1" bandRow="1"/>
              <a:tblGrid>
                <a:gridCol w="7495063">
                  <a:extLst>
                    <a:ext uri="{9D8B030D-6E8A-4147-A177-3AD203B41FA5}">
                      <a16:colId xmlns:a16="http://schemas.microsoft.com/office/drawing/2014/main" val="1222435346"/>
                    </a:ext>
                  </a:extLst>
                </a:gridCol>
                <a:gridCol w="564898">
                  <a:extLst>
                    <a:ext uri="{9D8B030D-6E8A-4147-A177-3AD203B41FA5}">
                      <a16:colId xmlns:a16="http://schemas.microsoft.com/office/drawing/2014/main" val="1412947315"/>
                    </a:ext>
                  </a:extLst>
                </a:gridCol>
                <a:gridCol w="720347">
                  <a:extLst>
                    <a:ext uri="{9D8B030D-6E8A-4147-A177-3AD203B41FA5}">
                      <a16:colId xmlns:a16="http://schemas.microsoft.com/office/drawing/2014/main" val="1985698609"/>
                    </a:ext>
                  </a:extLst>
                </a:gridCol>
                <a:gridCol w="720347">
                  <a:extLst>
                    <a:ext uri="{9D8B030D-6E8A-4147-A177-3AD203B41FA5}">
                      <a16:colId xmlns:a16="http://schemas.microsoft.com/office/drawing/2014/main" val="3896835642"/>
                    </a:ext>
                  </a:extLst>
                </a:gridCol>
                <a:gridCol w="720347">
                  <a:extLst>
                    <a:ext uri="{9D8B030D-6E8A-4147-A177-3AD203B41FA5}">
                      <a16:colId xmlns:a16="http://schemas.microsoft.com/office/drawing/2014/main" val="1002662907"/>
                    </a:ext>
                  </a:extLst>
                </a:gridCol>
                <a:gridCol w="720347">
                  <a:extLst>
                    <a:ext uri="{9D8B030D-6E8A-4147-A177-3AD203B41FA5}">
                      <a16:colId xmlns:a16="http://schemas.microsoft.com/office/drawing/2014/main" val="4021536775"/>
                    </a:ext>
                  </a:extLst>
                </a:gridCol>
              </a:tblGrid>
              <a:tr h="548319">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Indicadores de puntualidad </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2018</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2019</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2020</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2021</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2022</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3581224148"/>
                  </a:ext>
                </a:extLst>
              </a:tr>
              <a:tr h="1169619">
                <a:tc>
                  <a:txBody>
                    <a:bodyPr/>
                    <a:lstStyle/>
                    <a:p>
                      <a:pPr marL="90170">
                        <a:lnSpc>
                          <a:spcPct val="107000"/>
                        </a:lnSpc>
                        <a:spcAft>
                          <a:spcPts val="800"/>
                        </a:spcAft>
                      </a:pPr>
                      <a:r>
                        <a:rPr lang="es-MX" sz="1600" b="1" dirty="0">
                          <a:solidFill>
                            <a:srgbClr val="033057"/>
                          </a:solidFill>
                          <a:effectLst/>
                          <a:latin typeface="+mn-lt"/>
                          <a:ea typeface="Calibri" panose="020F0502020204030204" pitchFamily="34" charset="0"/>
                          <a:cs typeface="Times New Roman" panose="02020603050405020304" pitchFamily="18" charset="0"/>
                        </a:rPr>
                        <a:t>P1</a:t>
                      </a:r>
                      <a:r>
                        <a:rPr lang="es-MX" sz="1600" dirty="0">
                          <a:solidFill>
                            <a:srgbClr val="033057"/>
                          </a:solidFill>
                          <a:effectLst/>
                          <a:latin typeface="+mn-lt"/>
                          <a:ea typeface="Calibri" panose="020F0502020204030204" pitchFamily="34" charset="0"/>
                          <a:cs typeface="Times New Roman" panose="02020603050405020304" pitchFamily="18" charset="0"/>
                        </a:rPr>
                        <a:t>. Porcentaje de información publicada en el sitio del INEGI cuya fecha de publicación se comprometió en el Calendario de difusión de información estadística y geográfica y de Interés Nacional.</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95%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97%</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96.0%</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97%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97%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6772434"/>
                  </a:ext>
                </a:extLst>
              </a:tr>
              <a:tr h="773052">
                <a:tc>
                  <a:txBody>
                    <a:bodyPr/>
                    <a:lstStyle/>
                    <a:p>
                      <a:pPr marL="90170">
                        <a:lnSpc>
                          <a:spcPct val="107000"/>
                        </a:lnSpc>
                        <a:spcAft>
                          <a:spcPts val="800"/>
                        </a:spcAft>
                      </a:pPr>
                      <a:r>
                        <a:rPr lang="es-MX" sz="1600" b="1" dirty="0">
                          <a:solidFill>
                            <a:srgbClr val="033057"/>
                          </a:solidFill>
                          <a:effectLst/>
                          <a:latin typeface="+mn-lt"/>
                          <a:ea typeface="Calibri" panose="020F0502020204030204" pitchFamily="34" charset="0"/>
                          <a:cs typeface="Times New Roman" panose="02020603050405020304" pitchFamily="18" charset="0"/>
                        </a:rPr>
                        <a:t>P2.</a:t>
                      </a:r>
                      <a:r>
                        <a:rPr lang="es-MX" sz="1600" dirty="0">
                          <a:solidFill>
                            <a:srgbClr val="033057"/>
                          </a:solidFill>
                          <a:effectLst/>
                          <a:latin typeface="+mn-lt"/>
                          <a:ea typeface="Calibri" panose="020F0502020204030204" pitchFamily="34" charset="0"/>
                          <a:cs typeface="Times New Roman" panose="02020603050405020304" pitchFamily="18" charset="0"/>
                        </a:rPr>
                        <a:t> Porcentaje de información incluida en el Calendario de difusión de información estadística y geográfica y de Interés Nacional que fue publicada puntualmente.</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99%</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99%</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96%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100%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100%</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27944088"/>
                  </a:ext>
                </a:extLst>
              </a:tr>
              <a:tr h="548319">
                <a:tc>
                  <a:txBody>
                    <a:bodyPr/>
                    <a:lstStyle/>
                    <a:p>
                      <a:pPr marL="90170">
                        <a:lnSpc>
                          <a:spcPct val="107000"/>
                        </a:lnSpc>
                        <a:spcAft>
                          <a:spcPts val="800"/>
                        </a:spcAft>
                      </a:pPr>
                      <a:r>
                        <a:rPr lang="es-MX" sz="1600" b="1">
                          <a:solidFill>
                            <a:srgbClr val="033057"/>
                          </a:solidFill>
                          <a:effectLst/>
                          <a:latin typeface="+mn-lt"/>
                          <a:ea typeface="Calibri" panose="020F0502020204030204" pitchFamily="34" charset="0"/>
                          <a:cs typeface="Times New Roman" panose="02020603050405020304" pitchFamily="18" charset="0"/>
                        </a:rPr>
                        <a:t>Información publicada en el sitio del INEGI no incluida en el Calendario de difusión</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b="1">
                          <a:solidFill>
                            <a:srgbClr val="033057"/>
                          </a:solidFill>
                          <a:effectLst/>
                          <a:latin typeface="+mn-lt"/>
                          <a:ea typeface="Times New Roman" panose="02020603050405020304" pitchFamily="18" charset="0"/>
                          <a:cs typeface="Calibri" panose="020F0502020204030204" pitchFamily="34" charset="0"/>
                        </a:rPr>
                        <a:t>23</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b="1">
                          <a:solidFill>
                            <a:srgbClr val="033057"/>
                          </a:solidFill>
                          <a:effectLst/>
                          <a:latin typeface="+mn-lt"/>
                          <a:ea typeface="Times New Roman" panose="02020603050405020304" pitchFamily="18" charset="0"/>
                          <a:cs typeface="Calibri" panose="020F0502020204030204" pitchFamily="34" charset="0"/>
                        </a:rPr>
                        <a:t>18</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b="1">
                          <a:solidFill>
                            <a:srgbClr val="033057"/>
                          </a:solidFill>
                          <a:effectLst/>
                          <a:latin typeface="+mn-lt"/>
                          <a:ea typeface="Times New Roman" panose="02020603050405020304" pitchFamily="18" charset="0"/>
                          <a:cs typeface="Calibri" panose="020F0502020204030204" pitchFamily="34" charset="0"/>
                        </a:rPr>
                        <a:t>23</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b="1" dirty="0">
                          <a:solidFill>
                            <a:srgbClr val="033057"/>
                          </a:solidFill>
                          <a:effectLst/>
                          <a:latin typeface="+mn-lt"/>
                          <a:ea typeface="Times New Roman" panose="02020603050405020304" pitchFamily="18" charset="0"/>
                          <a:cs typeface="Calibri" panose="020F0502020204030204" pitchFamily="34" charset="0"/>
                        </a:rPr>
                        <a:t>14</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b="1">
                          <a:solidFill>
                            <a:srgbClr val="033057"/>
                          </a:solidFill>
                          <a:effectLst/>
                          <a:latin typeface="+mn-lt"/>
                          <a:ea typeface="Times New Roman" panose="02020603050405020304" pitchFamily="18" charset="0"/>
                          <a:cs typeface="Calibri" panose="020F0502020204030204" pitchFamily="34" charset="0"/>
                        </a:rPr>
                        <a:t>21</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11826116"/>
                  </a:ext>
                </a:extLst>
              </a:tr>
              <a:tr h="548319">
                <a:tc>
                  <a:txBody>
                    <a:bodyPr/>
                    <a:lstStyle/>
                    <a:p>
                      <a:pPr indent="129540" algn="just">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Con financiamiento exclusivo del INEGI</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13</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17</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11</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16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92264719"/>
                  </a:ext>
                </a:extLst>
              </a:tr>
              <a:tr h="548319">
                <a:tc>
                  <a:txBody>
                    <a:bodyPr/>
                    <a:lstStyle/>
                    <a:p>
                      <a:pPr indent="129540" algn="just">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Con cofinanciamiento o colaboración con otras UE</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8</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6</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3</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52231295"/>
                  </a:ext>
                </a:extLst>
              </a:tr>
            </a:tbl>
          </a:graphicData>
        </a:graphic>
      </p:graphicFrame>
    </p:spTree>
    <p:extLst>
      <p:ext uri="{BB962C8B-B14F-4D97-AF65-F5344CB8AC3E}">
        <p14:creationId xmlns:p14="http://schemas.microsoft.com/office/powerpoint/2010/main" val="3072986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26439"/>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Precisión por tipo de método de generación</a:t>
            </a:r>
            <a:endParaRPr lang="en-US" altLang="ko-KR" sz="3200" b="1" dirty="0">
              <a:solidFill>
                <a:srgbClr val="033057"/>
              </a:solidFill>
              <a:cs typeface="Arial" panose="020B0604020202020204" pitchFamily="34" charset="0"/>
            </a:endParaRPr>
          </a:p>
        </p:txBody>
      </p:sp>
      <p:graphicFrame>
        <p:nvGraphicFramePr>
          <p:cNvPr id="5" name="Tabla 4">
            <a:extLst>
              <a:ext uri="{FF2B5EF4-FFF2-40B4-BE49-F238E27FC236}">
                <a16:creationId xmlns:a16="http://schemas.microsoft.com/office/drawing/2014/main" id="{8C1D86FB-6DDC-B7FE-974B-12EEA2BB827D}"/>
              </a:ext>
            </a:extLst>
          </p:cNvPr>
          <p:cNvGraphicFramePr>
            <a:graphicFrameLocks noGrp="1"/>
          </p:cNvGraphicFramePr>
          <p:nvPr>
            <p:extLst>
              <p:ext uri="{D42A27DB-BD31-4B8C-83A1-F6EECF244321}">
                <p14:modId xmlns:p14="http://schemas.microsoft.com/office/powerpoint/2010/main" val="2926475815"/>
              </p:ext>
            </p:extLst>
          </p:nvPr>
        </p:nvGraphicFramePr>
        <p:xfrm>
          <a:off x="1374162" y="1598063"/>
          <a:ext cx="9443676" cy="1034666"/>
        </p:xfrm>
        <a:graphic>
          <a:graphicData uri="http://schemas.openxmlformats.org/drawingml/2006/table">
            <a:tbl>
              <a:tblPr firstRow="1" firstCol="1" bandRow="1"/>
              <a:tblGrid>
                <a:gridCol w="6279180">
                  <a:extLst>
                    <a:ext uri="{9D8B030D-6E8A-4147-A177-3AD203B41FA5}">
                      <a16:colId xmlns:a16="http://schemas.microsoft.com/office/drawing/2014/main" val="1625184677"/>
                    </a:ext>
                  </a:extLst>
                </a:gridCol>
                <a:gridCol w="791124">
                  <a:extLst>
                    <a:ext uri="{9D8B030D-6E8A-4147-A177-3AD203B41FA5}">
                      <a16:colId xmlns:a16="http://schemas.microsoft.com/office/drawing/2014/main" val="4253738873"/>
                    </a:ext>
                  </a:extLst>
                </a:gridCol>
                <a:gridCol w="791124">
                  <a:extLst>
                    <a:ext uri="{9D8B030D-6E8A-4147-A177-3AD203B41FA5}">
                      <a16:colId xmlns:a16="http://schemas.microsoft.com/office/drawing/2014/main" val="2642849601"/>
                    </a:ext>
                  </a:extLst>
                </a:gridCol>
                <a:gridCol w="791124">
                  <a:extLst>
                    <a:ext uri="{9D8B030D-6E8A-4147-A177-3AD203B41FA5}">
                      <a16:colId xmlns:a16="http://schemas.microsoft.com/office/drawing/2014/main" val="376139212"/>
                    </a:ext>
                  </a:extLst>
                </a:gridCol>
                <a:gridCol w="791124">
                  <a:extLst>
                    <a:ext uri="{9D8B030D-6E8A-4147-A177-3AD203B41FA5}">
                      <a16:colId xmlns:a16="http://schemas.microsoft.com/office/drawing/2014/main" val="3641005010"/>
                    </a:ext>
                  </a:extLst>
                </a:gridCol>
              </a:tblGrid>
              <a:tr h="317335">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Indicador</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2019</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2020</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2021</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Calibri" panose="020F0502020204030204" pitchFamily="34" charset="0"/>
                          <a:cs typeface="Calibri" panose="020F0502020204030204" pitchFamily="34" charset="0"/>
                        </a:rPr>
                        <a:t>2022</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1306079353"/>
                  </a:ext>
                </a:extLst>
              </a:tr>
              <a:tr h="717331">
                <a:tc>
                  <a:txBody>
                    <a:bodyPr/>
                    <a:lstStyle/>
                    <a:p>
                      <a:pPr marL="90170">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Promedio de las tasas de no respuesta por unidad de los procesos cuyo único insumo son registros administrativos</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1.0%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1.5%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1.1%</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0.7%</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491067"/>
                  </a:ext>
                </a:extLst>
              </a:tr>
            </a:tbl>
          </a:graphicData>
        </a:graphic>
      </p:graphicFrame>
      <p:graphicFrame>
        <p:nvGraphicFramePr>
          <p:cNvPr id="2" name="Tabla 1">
            <a:extLst>
              <a:ext uri="{FF2B5EF4-FFF2-40B4-BE49-F238E27FC236}">
                <a16:creationId xmlns:a16="http://schemas.microsoft.com/office/drawing/2014/main" id="{32A19011-A394-A013-E2D7-8CAB2CE4D189}"/>
              </a:ext>
            </a:extLst>
          </p:cNvPr>
          <p:cNvGraphicFramePr>
            <a:graphicFrameLocks noGrp="1"/>
          </p:cNvGraphicFramePr>
          <p:nvPr>
            <p:extLst>
              <p:ext uri="{D42A27DB-BD31-4B8C-83A1-F6EECF244321}">
                <p14:modId xmlns:p14="http://schemas.microsoft.com/office/powerpoint/2010/main" val="442299930"/>
              </p:ext>
            </p:extLst>
          </p:nvPr>
        </p:nvGraphicFramePr>
        <p:xfrm>
          <a:off x="1513768" y="3528290"/>
          <a:ext cx="9164463" cy="2247346"/>
        </p:xfrm>
        <a:graphic>
          <a:graphicData uri="http://schemas.openxmlformats.org/drawingml/2006/table">
            <a:tbl>
              <a:tblPr firstRow="1" firstCol="1" bandRow="1"/>
              <a:tblGrid>
                <a:gridCol w="6695212">
                  <a:extLst>
                    <a:ext uri="{9D8B030D-6E8A-4147-A177-3AD203B41FA5}">
                      <a16:colId xmlns:a16="http://schemas.microsoft.com/office/drawing/2014/main" val="1957390414"/>
                    </a:ext>
                  </a:extLst>
                </a:gridCol>
                <a:gridCol w="1159162">
                  <a:extLst>
                    <a:ext uri="{9D8B030D-6E8A-4147-A177-3AD203B41FA5}">
                      <a16:colId xmlns:a16="http://schemas.microsoft.com/office/drawing/2014/main" val="2773503602"/>
                    </a:ext>
                  </a:extLst>
                </a:gridCol>
                <a:gridCol w="1310089">
                  <a:extLst>
                    <a:ext uri="{9D8B030D-6E8A-4147-A177-3AD203B41FA5}">
                      <a16:colId xmlns:a16="http://schemas.microsoft.com/office/drawing/2014/main" val="2580030348"/>
                    </a:ext>
                  </a:extLst>
                </a:gridCol>
              </a:tblGrid>
              <a:tr h="371670">
                <a:tc>
                  <a:txBody>
                    <a:bodyPr/>
                    <a:lstStyle/>
                    <a:p>
                      <a:pPr algn="ctr">
                        <a:lnSpc>
                          <a:spcPct val="107000"/>
                        </a:lnSpc>
                      </a:pPr>
                      <a:r>
                        <a:rPr lang="es-MX" sz="1600" b="1" dirty="0">
                          <a:solidFill>
                            <a:schemeClr val="bg1"/>
                          </a:solidFill>
                          <a:effectLst/>
                          <a:latin typeface="+mn-lt"/>
                          <a:cs typeface="Times New Roman" panose="02020603050405020304" pitchFamily="18" charset="0"/>
                        </a:rPr>
                        <a:t>Indicador</a:t>
                      </a: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2021</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Calibri" panose="020F0502020204030204" pitchFamily="34" charset="0"/>
                          <a:cs typeface="Calibri" panose="020F0502020204030204" pitchFamily="34" charset="0"/>
                        </a:rPr>
                        <a:t>2022</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74349132"/>
                  </a:ext>
                </a:extLst>
              </a:tr>
              <a:tr h="468919">
                <a:tc>
                  <a:txBody>
                    <a:bodyPr/>
                    <a:lstStyle/>
                    <a:p>
                      <a:pPr marL="90170" algn="just">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Promedio de las tasas de no respuesta antes de imputación por unidad</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22*</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91146639"/>
                  </a:ext>
                </a:extLst>
              </a:tr>
              <a:tr h="468919">
                <a:tc>
                  <a:txBody>
                    <a:bodyPr/>
                    <a:lstStyle/>
                    <a:p>
                      <a:pPr marL="90170" algn="just">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Promedio de las tasas de imputación por unidad</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Times New Roman" panose="02020603050405020304" pitchFamily="18" charset="0"/>
                        </a:rPr>
                        <a:t>-</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19*</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32507130"/>
                  </a:ext>
                </a:extLst>
              </a:tr>
              <a:tr h="468919">
                <a:tc>
                  <a:txBody>
                    <a:bodyPr/>
                    <a:lstStyle/>
                    <a:p>
                      <a:pPr marL="90170" algn="just">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Promedio de las tasas de no respuesta después de imputación por unidad</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4*</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61012770"/>
                  </a:ext>
                </a:extLst>
              </a:tr>
              <a:tr h="468919">
                <a:tc>
                  <a:txBody>
                    <a:bodyPr/>
                    <a:lstStyle/>
                    <a:p>
                      <a:pPr marL="90170" algn="just">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Promedio de las tasas de no respuesta a nivel variable</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440233185"/>
                  </a:ext>
                </a:extLst>
              </a:tr>
            </a:tbl>
          </a:graphicData>
        </a:graphic>
      </p:graphicFrame>
      <p:sp>
        <p:nvSpPr>
          <p:cNvPr id="3" name="CuadroTexto 2">
            <a:extLst>
              <a:ext uri="{FF2B5EF4-FFF2-40B4-BE49-F238E27FC236}">
                <a16:creationId xmlns:a16="http://schemas.microsoft.com/office/drawing/2014/main" id="{7DCFE890-E143-F36C-21A5-FC10AE086C2C}"/>
              </a:ext>
            </a:extLst>
          </p:cNvPr>
          <p:cNvSpPr txBox="1"/>
          <p:nvPr/>
        </p:nvSpPr>
        <p:spPr>
          <a:xfrm>
            <a:off x="1513767" y="5901760"/>
            <a:ext cx="8040139" cy="430887"/>
          </a:xfrm>
          <a:prstGeom prst="rect">
            <a:avLst/>
          </a:prstGeom>
          <a:noFill/>
        </p:spPr>
        <p:txBody>
          <a:bodyPr wrap="square" rtlCol="0">
            <a:spAutoFit/>
          </a:bodyPr>
          <a:lstStyle/>
          <a:p>
            <a:r>
              <a:rPr lang="es-MX" sz="1100" dirty="0">
                <a:solidFill>
                  <a:srgbClr val="033057"/>
                </a:solidFill>
              </a:rPr>
              <a:t>*Corresponde al Censo de Centros de Justicia para las Mujeres (CJM)</a:t>
            </a:r>
          </a:p>
          <a:p>
            <a:r>
              <a:rPr lang="es-MX" sz="1100" dirty="0">
                <a:solidFill>
                  <a:srgbClr val="033057"/>
                </a:solidFill>
              </a:rPr>
              <a:t>**Corresponde a todos los censos de gobierno para los que se publicó información.</a:t>
            </a:r>
          </a:p>
        </p:txBody>
      </p:sp>
      <p:sp>
        <p:nvSpPr>
          <p:cNvPr id="4" name="Text Placeholder 1">
            <a:extLst>
              <a:ext uri="{FF2B5EF4-FFF2-40B4-BE49-F238E27FC236}">
                <a16:creationId xmlns:a16="http://schemas.microsoft.com/office/drawing/2014/main" id="{E9D319C0-1916-E926-CF83-335816406BCD}"/>
              </a:ext>
            </a:extLst>
          </p:cNvPr>
          <p:cNvSpPr txBox="1">
            <a:spLocks/>
          </p:cNvSpPr>
          <p:nvPr/>
        </p:nvSpPr>
        <p:spPr>
          <a:xfrm>
            <a:off x="-1" y="1105643"/>
            <a:ext cx="12191999" cy="44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2400" b="1" dirty="0">
                <a:solidFill>
                  <a:srgbClr val="033057"/>
                </a:solidFill>
                <a:cs typeface="Arial" panose="020B0604020202020204" pitchFamily="34" charset="0"/>
              </a:rPr>
              <a:t>Registros administrativos</a:t>
            </a:r>
            <a:endParaRPr lang="en-US" altLang="ko-KR" sz="2400" b="1" dirty="0">
              <a:solidFill>
                <a:srgbClr val="033057"/>
              </a:solidFill>
              <a:cs typeface="Arial" panose="020B0604020202020204" pitchFamily="34" charset="0"/>
            </a:endParaRPr>
          </a:p>
        </p:txBody>
      </p:sp>
      <p:sp>
        <p:nvSpPr>
          <p:cNvPr id="8" name="Text Placeholder 1">
            <a:extLst>
              <a:ext uri="{FF2B5EF4-FFF2-40B4-BE49-F238E27FC236}">
                <a16:creationId xmlns:a16="http://schemas.microsoft.com/office/drawing/2014/main" id="{DCD3CF6F-6513-E4FC-5A62-576D2D3816CF}"/>
              </a:ext>
            </a:extLst>
          </p:cNvPr>
          <p:cNvSpPr txBox="1">
            <a:spLocks/>
          </p:cNvSpPr>
          <p:nvPr/>
        </p:nvSpPr>
        <p:spPr>
          <a:xfrm>
            <a:off x="-2" y="3041928"/>
            <a:ext cx="12191999" cy="4499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2400" b="1" dirty="0">
                <a:solidFill>
                  <a:srgbClr val="033057"/>
                </a:solidFill>
                <a:cs typeface="Arial" panose="020B0604020202020204" pitchFamily="34" charset="0"/>
              </a:rPr>
              <a:t>Censos</a:t>
            </a:r>
            <a:endParaRPr lang="en-US" altLang="ko-KR" sz="2400" b="1" dirty="0">
              <a:solidFill>
                <a:srgbClr val="033057"/>
              </a:solidFill>
              <a:cs typeface="Arial" panose="020B0604020202020204" pitchFamily="34" charset="0"/>
            </a:endParaRPr>
          </a:p>
        </p:txBody>
      </p:sp>
    </p:spTree>
    <p:extLst>
      <p:ext uri="{BB962C8B-B14F-4D97-AF65-F5344CB8AC3E}">
        <p14:creationId xmlns:p14="http://schemas.microsoft.com/office/powerpoint/2010/main" val="707909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26439"/>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Precisión: encuestas</a:t>
            </a:r>
            <a:endParaRPr lang="en-US" altLang="ko-KR" sz="3200" b="1" dirty="0">
              <a:solidFill>
                <a:srgbClr val="033057"/>
              </a:solidFill>
              <a:cs typeface="Arial" panose="020B0604020202020204" pitchFamily="34" charset="0"/>
            </a:endParaRPr>
          </a:p>
        </p:txBody>
      </p:sp>
      <p:graphicFrame>
        <p:nvGraphicFramePr>
          <p:cNvPr id="3" name="Tabla 2">
            <a:extLst>
              <a:ext uri="{FF2B5EF4-FFF2-40B4-BE49-F238E27FC236}">
                <a16:creationId xmlns:a16="http://schemas.microsoft.com/office/drawing/2014/main" id="{A1EE854B-7597-829F-2CE0-AC127F61279D}"/>
              </a:ext>
            </a:extLst>
          </p:cNvPr>
          <p:cNvGraphicFramePr>
            <a:graphicFrameLocks noGrp="1"/>
          </p:cNvGraphicFramePr>
          <p:nvPr>
            <p:extLst>
              <p:ext uri="{D42A27DB-BD31-4B8C-83A1-F6EECF244321}">
                <p14:modId xmlns:p14="http://schemas.microsoft.com/office/powerpoint/2010/main" val="1380132788"/>
              </p:ext>
            </p:extLst>
          </p:nvPr>
        </p:nvGraphicFramePr>
        <p:xfrm>
          <a:off x="639410" y="1454002"/>
          <a:ext cx="10913176" cy="3949995"/>
        </p:xfrm>
        <a:graphic>
          <a:graphicData uri="http://schemas.openxmlformats.org/drawingml/2006/table">
            <a:tbl>
              <a:tblPr firstRow="1" firstCol="1" bandRow="1"/>
              <a:tblGrid>
                <a:gridCol w="8508264">
                  <a:extLst>
                    <a:ext uri="{9D8B030D-6E8A-4147-A177-3AD203B41FA5}">
                      <a16:colId xmlns:a16="http://schemas.microsoft.com/office/drawing/2014/main" val="1288092439"/>
                    </a:ext>
                  </a:extLst>
                </a:gridCol>
                <a:gridCol w="601228">
                  <a:extLst>
                    <a:ext uri="{9D8B030D-6E8A-4147-A177-3AD203B41FA5}">
                      <a16:colId xmlns:a16="http://schemas.microsoft.com/office/drawing/2014/main" val="3894388560"/>
                    </a:ext>
                  </a:extLst>
                </a:gridCol>
                <a:gridCol w="601228">
                  <a:extLst>
                    <a:ext uri="{9D8B030D-6E8A-4147-A177-3AD203B41FA5}">
                      <a16:colId xmlns:a16="http://schemas.microsoft.com/office/drawing/2014/main" val="2017099710"/>
                    </a:ext>
                  </a:extLst>
                </a:gridCol>
                <a:gridCol w="601228">
                  <a:extLst>
                    <a:ext uri="{9D8B030D-6E8A-4147-A177-3AD203B41FA5}">
                      <a16:colId xmlns:a16="http://schemas.microsoft.com/office/drawing/2014/main" val="2873782416"/>
                    </a:ext>
                  </a:extLst>
                </a:gridCol>
                <a:gridCol w="601228">
                  <a:extLst>
                    <a:ext uri="{9D8B030D-6E8A-4147-A177-3AD203B41FA5}">
                      <a16:colId xmlns:a16="http://schemas.microsoft.com/office/drawing/2014/main" val="2168400683"/>
                    </a:ext>
                  </a:extLst>
                </a:gridCol>
              </a:tblGrid>
              <a:tr h="351640">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Indicador</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Calibri" panose="020F0502020204030204" pitchFamily="34" charset="0"/>
                          <a:cs typeface="Calibri" panose="020F0502020204030204" pitchFamily="34" charset="0"/>
                        </a:rPr>
                        <a:t>2019</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Calibri" panose="020F0502020204030204" pitchFamily="34" charset="0"/>
                          <a:cs typeface="Calibri" panose="020F0502020204030204" pitchFamily="34" charset="0"/>
                        </a:rPr>
                        <a:t>2020</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Calibri" panose="020F0502020204030204" pitchFamily="34" charset="0"/>
                          <a:cs typeface="Calibri" panose="020F0502020204030204" pitchFamily="34" charset="0"/>
                        </a:rPr>
                        <a:t>2021</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Calibri" panose="020F0502020204030204" pitchFamily="34" charset="0"/>
                          <a:cs typeface="Calibri" panose="020F0502020204030204" pitchFamily="34" charset="0"/>
                        </a:rPr>
                        <a:t>2022</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1473929881"/>
                  </a:ext>
                </a:extLst>
              </a:tr>
              <a:tr h="719671">
                <a:tc>
                  <a:txBody>
                    <a:bodyPr/>
                    <a:lstStyle/>
                    <a:p>
                      <a:pPr marL="0" indent="0" algn="l">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Porcentaje de dominios de estudio de encuestas no probabilísticas que presentaron alta calidad estadística en Cobertura de la Variable de Diseño para los indicadores-objetivo publicados</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75%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75%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Calibri" panose="020F0502020204030204" pitchFamily="34" charset="0"/>
                        </a:rPr>
                        <a:t>75%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s-MX" sz="1600">
                          <a:solidFill>
                            <a:srgbClr val="033057"/>
                          </a:solidFill>
                          <a:effectLst/>
                          <a:latin typeface="+mn-lt"/>
                          <a:ea typeface="Calibri" panose="020F0502020204030204" pitchFamily="34" charset="0"/>
                          <a:cs typeface="Calibri" panose="020F0502020204030204" pitchFamily="34" charset="0"/>
                        </a:rPr>
                        <a:t>75%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66856137"/>
                  </a:ext>
                </a:extLst>
              </a:tr>
              <a:tr h="719671">
                <a:tc>
                  <a:txBody>
                    <a:bodyPr/>
                    <a:lstStyle/>
                    <a:p>
                      <a:pPr marL="0" indent="0" algn="l">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Porcentaje de dominios de estudio de encuestas probabilísticas que presentaron alta calidad estadística en los Coeficientes de Variación para los indicadores-objetivo publicados </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90%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92%</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91%</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89%</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38056552"/>
                  </a:ext>
                </a:extLst>
              </a:tr>
              <a:tr h="719671">
                <a:tc>
                  <a:txBody>
                    <a:bodyPr/>
                    <a:lstStyle/>
                    <a:p>
                      <a:pPr algn="l">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Porcentaje de procesos con tasa de no respuesta superior a la esperada en el diseño muestral</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26%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37%</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13%</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38629275"/>
                  </a:ext>
                </a:extLst>
              </a:tr>
              <a:tr h="719671">
                <a:tc>
                  <a:txBody>
                    <a:bodyPr/>
                    <a:lstStyle/>
                    <a:p>
                      <a:pPr algn="l">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Porcentaje de procesos que presentaron un cumplimiento total en la muestra mínima esperada</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91%</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35%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52%</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Times New Roman" panose="02020603050405020304" pitchFamily="18" charset="0"/>
                        </a:rPr>
                        <a:t>76%</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15050148"/>
                  </a:ext>
                </a:extLst>
              </a:tr>
              <a:tr h="719671">
                <a:tc>
                  <a:txBody>
                    <a:bodyPr/>
                    <a:lstStyle/>
                    <a:p>
                      <a:pPr algn="l">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Promedio de las tasas de imputación a nivel unidad de observación*</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7%</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18%</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21%</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gn="ctr">
                        <a:lnSpc>
                          <a:spcPct val="107000"/>
                        </a:lnSpc>
                        <a:spcAft>
                          <a:spcPts val="800"/>
                        </a:spcAft>
                      </a:pPr>
                      <a:r>
                        <a:rPr lang="es-MX" sz="1600" dirty="0">
                          <a:solidFill>
                            <a:srgbClr val="033057"/>
                          </a:solidFill>
                          <a:effectLst/>
                          <a:latin typeface="+mn-lt"/>
                          <a:ea typeface="Calibri" panose="020F0502020204030204" pitchFamily="34" charset="0"/>
                          <a:cs typeface="Calibri" panose="020F0502020204030204" pitchFamily="34" charset="0"/>
                        </a:rPr>
                        <a:t>15%</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8082804"/>
                  </a:ext>
                </a:extLst>
              </a:tr>
            </a:tbl>
          </a:graphicData>
        </a:graphic>
      </p:graphicFrame>
      <p:sp>
        <p:nvSpPr>
          <p:cNvPr id="7" name="CuadroTexto 6">
            <a:extLst>
              <a:ext uri="{FF2B5EF4-FFF2-40B4-BE49-F238E27FC236}">
                <a16:creationId xmlns:a16="http://schemas.microsoft.com/office/drawing/2014/main" id="{6EBFFD62-FE0B-1CF2-6123-F4490FE8AF83}"/>
              </a:ext>
            </a:extLst>
          </p:cNvPr>
          <p:cNvSpPr txBox="1"/>
          <p:nvPr/>
        </p:nvSpPr>
        <p:spPr>
          <a:xfrm>
            <a:off x="639410" y="5529015"/>
            <a:ext cx="6203731" cy="261610"/>
          </a:xfrm>
          <a:prstGeom prst="rect">
            <a:avLst/>
          </a:prstGeom>
          <a:noFill/>
        </p:spPr>
        <p:txBody>
          <a:bodyPr wrap="square" rtlCol="0">
            <a:spAutoFit/>
          </a:bodyPr>
          <a:lstStyle/>
          <a:p>
            <a:r>
              <a:rPr lang="es-MX" sz="1100" dirty="0">
                <a:solidFill>
                  <a:srgbClr val="033057"/>
                </a:solidFill>
              </a:rPr>
              <a:t>*Corresponde a la DGEE.</a:t>
            </a:r>
          </a:p>
        </p:txBody>
      </p:sp>
    </p:spTree>
    <p:extLst>
      <p:ext uri="{BB962C8B-B14F-4D97-AF65-F5344CB8AC3E}">
        <p14:creationId xmlns:p14="http://schemas.microsoft.com/office/powerpoint/2010/main" val="1524480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26439"/>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altLang="ko-KR" sz="3200" b="1" dirty="0">
                <a:solidFill>
                  <a:srgbClr val="033057"/>
                </a:solidFill>
                <a:cs typeface="Arial" panose="020B0604020202020204" pitchFamily="34" charset="0"/>
              </a:rPr>
              <a:t>Precisión: información geográfica</a:t>
            </a:r>
            <a:endParaRPr lang="en-US" altLang="ko-KR" sz="3200" b="1" dirty="0">
              <a:solidFill>
                <a:srgbClr val="033057"/>
              </a:solidFill>
              <a:cs typeface="Arial" panose="020B0604020202020204" pitchFamily="34" charset="0"/>
            </a:endParaRPr>
          </a:p>
        </p:txBody>
      </p:sp>
      <p:graphicFrame>
        <p:nvGraphicFramePr>
          <p:cNvPr id="2" name="Tabla 1">
            <a:extLst>
              <a:ext uri="{FF2B5EF4-FFF2-40B4-BE49-F238E27FC236}">
                <a16:creationId xmlns:a16="http://schemas.microsoft.com/office/drawing/2014/main" id="{9583B612-58AC-EE58-6EAD-894E756F7050}"/>
              </a:ext>
            </a:extLst>
          </p:cNvPr>
          <p:cNvGraphicFramePr>
            <a:graphicFrameLocks noGrp="1"/>
          </p:cNvGraphicFramePr>
          <p:nvPr>
            <p:extLst>
              <p:ext uri="{D42A27DB-BD31-4B8C-83A1-F6EECF244321}">
                <p14:modId xmlns:p14="http://schemas.microsoft.com/office/powerpoint/2010/main" val="1974532264"/>
              </p:ext>
            </p:extLst>
          </p:nvPr>
        </p:nvGraphicFramePr>
        <p:xfrm>
          <a:off x="671073" y="1190249"/>
          <a:ext cx="10849854" cy="4351333"/>
        </p:xfrm>
        <a:graphic>
          <a:graphicData uri="http://schemas.openxmlformats.org/drawingml/2006/table">
            <a:tbl>
              <a:tblPr firstRow="1" firstCol="1" bandRow="1"/>
              <a:tblGrid>
                <a:gridCol w="2151264">
                  <a:extLst>
                    <a:ext uri="{9D8B030D-6E8A-4147-A177-3AD203B41FA5}">
                      <a16:colId xmlns:a16="http://schemas.microsoft.com/office/drawing/2014/main" val="3096104094"/>
                    </a:ext>
                  </a:extLst>
                </a:gridCol>
                <a:gridCol w="2020317">
                  <a:extLst>
                    <a:ext uri="{9D8B030D-6E8A-4147-A177-3AD203B41FA5}">
                      <a16:colId xmlns:a16="http://schemas.microsoft.com/office/drawing/2014/main" val="3632006370"/>
                    </a:ext>
                  </a:extLst>
                </a:gridCol>
                <a:gridCol w="1777131">
                  <a:extLst>
                    <a:ext uri="{9D8B030D-6E8A-4147-A177-3AD203B41FA5}">
                      <a16:colId xmlns:a16="http://schemas.microsoft.com/office/drawing/2014/main" val="66352193"/>
                    </a:ext>
                  </a:extLst>
                </a:gridCol>
                <a:gridCol w="2450571">
                  <a:extLst>
                    <a:ext uri="{9D8B030D-6E8A-4147-A177-3AD203B41FA5}">
                      <a16:colId xmlns:a16="http://schemas.microsoft.com/office/drawing/2014/main" val="2194807306"/>
                    </a:ext>
                  </a:extLst>
                </a:gridCol>
                <a:gridCol w="2450571">
                  <a:extLst>
                    <a:ext uri="{9D8B030D-6E8A-4147-A177-3AD203B41FA5}">
                      <a16:colId xmlns:a16="http://schemas.microsoft.com/office/drawing/2014/main" val="644170491"/>
                    </a:ext>
                  </a:extLst>
                </a:gridCol>
              </a:tblGrid>
              <a:tr h="1017122">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Producto</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Dominio de estudio</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002060"/>
                    </a:solidFill>
                  </a:tcPr>
                </a:tc>
                <a:tc>
                  <a:txBody>
                    <a:bodyPr/>
                    <a:lstStyle/>
                    <a:p>
                      <a:pPr algn="ctr">
                        <a:lnSpc>
                          <a:spcPct val="107000"/>
                        </a:lnSpc>
                        <a:spcAft>
                          <a:spcPts val="800"/>
                        </a:spcAft>
                      </a:pPr>
                      <a:r>
                        <a:rPr lang="es-MX" sz="1600" b="1">
                          <a:solidFill>
                            <a:srgbClr val="FFFFFF"/>
                          </a:solidFill>
                          <a:effectLst/>
                          <a:latin typeface="+mn-lt"/>
                          <a:ea typeface="Times New Roman" panose="02020603050405020304" pitchFamily="18" charset="0"/>
                          <a:cs typeface="Calibri" panose="020F0502020204030204" pitchFamily="34" charset="0"/>
                        </a:rPr>
                        <a:t>Número de puntos de verificación</a:t>
                      </a:r>
                      <a:endParaRPr lang="es-MX"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Times New Roman" panose="02020603050405020304" pitchFamily="18" charset="0"/>
                          <a:cs typeface="Calibri" panose="020F0502020204030204" pitchFamily="34" charset="0"/>
                        </a:rPr>
                        <a:t>Error cuadrático medio vertical</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002060"/>
                    </a:solidFill>
                  </a:tcPr>
                </a:tc>
                <a:tc>
                  <a:txBody>
                    <a:bodyPr/>
                    <a:lstStyle/>
                    <a:p>
                      <a:pPr algn="ctr">
                        <a:lnSpc>
                          <a:spcPct val="107000"/>
                        </a:lnSpc>
                        <a:spcAft>
                          <a:spcPts val="800"/>
                        </a:spcAft>
                      </a:pPr>
                      <a:r>
                        <a:rPr lang="es-MX" sz="1600" b="1" dirty="0">
                          <a:solidFill>
                            <a:srgbClr val="FFFFFF"/>
                          </a:solidFill>
                          <a:effectLst/>
                          <a:latin typeface="+mn-lt"/>
                          <a:ea typeface="Times New Roman" panose="02020603050405020304" pitchFamily="18" charset="0"/>
                          <a:cs typeface="Calibri" panose="020F0502020204030204" pitchFamily="34" charset="0"/>
                        </a:rPr>
                        <a:t>Error cuadrático medio horizontal</a:t>
                      </a:r>
                      <a:endParaRPr lang="es-MX" sz="2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002060"/>
                    </a:solidFill>
                  </a:tcPr>
                </a:tc>
                <a:extLst>
                  <a:ext uri="{0D108BD9-81ED-4DB2-BD59-A6C34878D82A}">
                    <a16:rowId xmlns:a16="http://schemas.microsoft.com/office/drawing/2014/main" val="3105051710"/>
                  </a:ext>
                </a:extLst>
              </a:tr>
              <a:tr h="672973">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Modelos digitales de elevación</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 -</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25</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1.03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b="0" dirty="0">
                          <a:solidFill>
                            <a:srgbClr val="033057"/>
                          </a:solidFill>
                          <a:effectLst/>
                          <a:latin typeface="+mn-lt"/>
                          <a:ea typeface="Calibri" panose="020F0502020204030204" pitchFamily="34" charset="0"/>
                          <a:cs typeface="Times New Roman" panose="02020603050405020304" pitchFamily="18" charset="0"/>
                        </a:rPr>
                        <a:t>-</a:t>
                      </a: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3141955291"/>
                  </a:ext>
                </a:extLst>
              </a:tr>
              <a:tr h="328823">
                <a:tc rowSpan="3">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Continuo de elevaciones mexicano</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Pendiente 0 - 14 %</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14,140</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4.61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b="0" dirty="0">
                          <a:solidFill>
                            <a:srgbClr val="033057"/>
                          </a:solidFill>
                          <a:effectLst/>
                          <a:latin typeface="+mn-lt"/>
                          <a:ea typeface="Calibri" panose="020F0502020204030204" pitchFamily="34" charset="0"/>
                          <a:cs typeface="Times New Roman" panose="02020603050405020304" pitchFamily="18" charset="0"/>
                        </a:rPr>
                        <a:t>-</a:t>
                      </a:r>
                    </a:p>
                  </a:txBody>
                  <a:tcPr marL="44450" marR="44450" marT="0" marB="0" anchor="ctr">
                    <a:lnL>
                      <a:noFill/>
                    </a:lnL>
                    <a:lnR>
                      <a:noFill/>
                    </a:lnR>
                    <a:lnT>
                      <a:noFill/>
                    </a:lnT>
                    <a:lnB>
                      <a:noFill/>
                    </a:lnB>
                  </a:tcPr>
                </a:tc>
                <a:extLst>
                  <a:ext uri="{0D108BD9-81ED-4DB2-BD59-A6C34878D82A}">
                    <a16:rowId xmlns:a16="http://schemas.microsoft.com/office/drawing/2014/main" val="2143969870"/>
                  </a:ext>
                </a:extLst>
              </a:tr>
              <a:tr h="328823">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Pendiente 15 - 36 %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1,861</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5.8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b="0" dirty="0">
                          <a:solidFill>
                            <a:srgbClr val="033057"/>
                          </a:solidFill>
                          <a:effectLst/>
                          <a:latin typeface="+mn-lt"/>
                          <a:ea typeface="Calibri" panose="020F0502020204030204" pitchFamily="34" charset="0"/>
                          <a:cs typeface="Times New Roman" panose="02020603050405020304" pitchFamily="18" charset="0"/>
                        </a:rPr>
                        <a:t>-</a:t>
                      </a:r>
                    </a:p>
                  </a:txBody>
                  <a:tcPr marL="44450" marR="44450" marT="0" marB="0" anchor="ctr">
                    <a:lnL>
                      <a:noFill/>
                    </a:lnL>
                    <a:lnR>
                      <a:noFill/>
                    </a:lnR>
                    <a:lnT>
                      <a:noFill/>
                    </a:lnT>
                    <a:lnB>
                      <a:noFill/>
                    </a:lnB>
                  </a:tcPr>
                </a:tc>
                <a:extLst>
                  <a:ext uri="{0D108BD9-81ED-4DB2-BD59-A6C34878D82A}">
                    <a16:rowId xmlns:a16="http://schemas.microsoft.com/office/drawing/2014/main" val="638178565"/>
                  </a:ext>
                </a:extLst>
              </a:tr>
              <a:tr h="359477">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Pendiente &gt; 36 %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530</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7.26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800"/>
                        </a:spcAft>
                      </a:pPr>
                      <a:r>
                        <a:rPr lang="es-MX" sz="1600" b="0" dirty="0">
                          <a:solidFill>
                            <a:srgbClr val="033057"/>
                          </a:solidFill>
                          <a:effectLst/>
                          <a:latin typeface="+mn-lt"/>
                          <a:ea typeface="Calibri" panose="020F0502020204030204" pitchFamily="34" charset="0"/>
                          <a:cs typeface="Times New Roman" panose="02020603050405020304" pitchFamily="18" charset="0"/>
                        </a:rPr>
                        <a:t>-</a:t>
                      </a:r>
                    </a:p>
                  </a:txBody>
                  <a:tcPr marL="44450" marR="44450" marT="0" marB="0" anchor="ctr">
                    <a:lnL>
                      <a:noFill/>
                    </a:lnL>
                    <a:lnR>
                      <a:noFill/>
                    </a:lnR>
                    <a:lnT>
                      <a:noFill/>
                    </a:lnT>
                    <a:lnB>
                      <a:noFill/>
                    </a:lnB>
                  </a:tcPr>
                </a:tc>
                <a:extLst>
                  <a:ext uri="{0D108BD9-81ED-4DB2-BD59-A6C34878D82A}">
                    <a16:rowId xmlns:a16="http://schemas.microsoft.com/office/drawing/2014/main" val="2970495822"/>
                  </a:ext>
                </a:extLst>
              </a:tr>
              <a:tr h="328823">
                <a:tc rowSpan="5">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Aerotriangulación del mapa topográfico</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Palenque</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 - </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0.2457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0.216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3443953626"/>
                  </a:ext>
                </a:extLst>
              </a:tr>
              <a:tr h="328823">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Campeche</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 -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0.3448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0.3246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1711903846"/>
                  </a:ext>
                </a:extLst>
              </a:tr>
              <a:tr h="328823">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Escárcega</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 -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0.317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0.307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45272830"/>
                  </a:ext>
                </a:extLst>
              </a:tr>
              <a:tr h="328823">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Mérida</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 -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0.3272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0.2133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3387028744"/>
                  </a:ext>
                </a:extLst>
              </a:tr>
              <a:tr h="328823">
                <a:tc vMerge="1">
                  <a:txBody>
                    <a:bodyPr/>
                    <a:lstStyle/>
                    <a:p>
                      <a:endParaRPr lang="es-MX"/>
                    </a:p>
                  </a:txBody>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Cancún</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 - </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a:solidFill>
                            <a:srgbClr val="033057"/>
                          </a:solidFill>
                          <a:effectLst/>
                          <a:latin typeface="+mn-lt"/>
                          <a:ea typeface="Times New Roman" panose="02020603050405020304" pitchFamily="18" charset="0"/>
                          <a:cs typeface="Calibri" panose="020F0502020204030204" pitchFamily="34" charset="0"/>
                        </a:rPr>
                        <a:t>0.1464 m</a:t>
                      </a:r>
                      <a:endParaRPr lang="es-MX" sz="280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tc>
                  <a:txBody>
                    <a:bodyPr/>
                    <a:lstStyle/>
                    <a:p>
                      <a:pPr algn="ctr">
                        <a:lnSpc>
                          <a:spcPct val="107000"/>
                        </a:lnSpc>
                        <a:spcAft>
                          <a:spcPts val="800"/>
                        </a:spcAft>
                      </a:pPr>
                      <a:r>
                        <a:rPr lang="es-MX" sz="1600" dirty="0">
                          <a:solidFill>
                            <a:srgbClr val="033057"/>
                          </a:solidFill>
                          <a:effectLst/>
                          <a:latin typeface="+mn-lt"/>
                          <a:ea typeface="Times New Roman" panose="02020603050405020304" pitchFamily="18" charset="0"/>
                          <a:cs typeface="Calibri" panose="020F0502020204030204" pitchFamily="34" charset="0"/>
                        </a:rPr>
                        <a:t>0.2101 m</a:t>
                      </a:r>
                      <a:endParaRPr lang="es-MX" sz="2800" dirty="0">
                        <a:solidFill>
                          <a:srgbClr val="033057"/>
                        </a:solidFill>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2F2F2"/>
                    </a:solidFill>
                  </a:tcPr>
                </a:tc>
                <a:extLst>
                  <a:ext uri="{0D108BD9-81ED-4DB2-BD59-A6C34878D82A}">
                    <a16:rowId xmlns:a16="http://schemas.microsoft.com/office/drawing/2014/main" val="732056267"/>
                  </a:ext>
                </a:extLst>
              </a:tr>
            </a:tbl>
          </a:graphicData>
        </a:graphic>
      </p:graphicFrame>
    </p:spTree>
    <p:extLst>
      <p:ext uri="{BB962C8B-B14F-4D97-AF65-F5344CB8AC3E}">
        <p14:creationId xmlns:p14="http://schemas.microsoft.com/office/powerpoint/2010/main" val="710812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8" name="Text Placeholder 1">
            <a:extLst>
              <a:ext uri="{FF2B5EF4-FFF2-40B4-BE49-F238E27FC236}">
                <a16:creationId xmlns:a16="http://schemas.microsoft.com/office/drawing/2014/main" id="{C5A96C11-53B7-4C14-A0E2-3457C9FDFB7C}"/>
              </a:ext>
            </a:extLst>
          </p:cNvPr>
          <p:cNvSpPr txBox="1">
            <a:spLocks/>
          </p:cNvSpPr>
          <p:nvPr/>
        </p:nvSpPr>
        <p:spPr>
          <a:xfrm>
            <a:off x="1" y="20759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CONTENIDO</a:t>
            </a:r>
            <a:endParaRPr lang="en-US" altLang="ko-KR" sz="3200" b="1" dirty="0">
              <a:solidFill>
                <a:srgbClr val="033057"/>
              </a:solidFill>
              <a:cs typeface="Arial" panose="020B0604020202020204" pitchFamily="34" charset="0"/>
            </a:endParaRPr>
          </a:p>
        </p:txBody>
      </p:sp>
      <p:sp>
        <p:nvSpPr>
          <p:cNvPr id="9" name="CuadroTexto 8">
            <a:extLst>
              <a:ext uri="{FF2B5EF4-FFF2-40B4-BE49-F238E27FC236}">
                <a16:creationId xmlns:a16="http://schemas.microsoft.com/office/drawing/2014/main" id="{D5091D32-EBED-41FE-9FEF-7525F5EE1825}"/>
              </a:ext>
            </a:extLst>
          </p:cNvPr>
          <p:cNvSpPr txBox="1"/>
          <p:nvPr/>
        </p:nvSpPr>
        <p:spPr>
          <a:xfrm>
            <a:off x="1577045" y="1656451"/>
            <a:ext cx="8567620" cy="1938992"/>
          </a:xfrm>
          <a:prstGeom prst="rect">
            <a:avLst/>
          </a:prstGeom>
          <a:noFill/>
        </p:spPr>
        <p:txBody>
          <a:bodyPr wrap="square">
            <a:spAutoFit/>
          </a:bodyPr>
          <a:lstStyle/>
          <a:p>
            <a:pPr marL="457200" indent="-457200">
              <a:buFont typeface="+mj-lt"/>
              <a:buAutoNum type="arabicPeriod"/>
            </a:pPr>
            <a:r>
              <a:rPr lang="es-MX" sz="2400" b="1" dirty="0">
                <a:solidFill>
                  <a:schemeClr val="bg1">
                    <a:lumMod val="85000"/>
                  </a:schemeClr>
                </a:solidFill>
              </a:rPr>
              <a:t>Avances en metas del Comité y retos</a:t>
            </a:r>
          </a:p>
          <a:p>
            <a:pPr marL="457200" indent="-457200">
              <a:buFont typeface="+mj-lt"/>
              <a:buAutoNum type="arabicPeriod"/>
            </a:pPr>
            <a:endParaRPr lang="es-MX" sz="2400" b="1" dirty="0">
              <a:solidFill>
                <a:schemeClr val="bg1">
                  <a:lumMod val="85000"/>
                </a:schemeClr>
              </a:solidFill>
            </a:endParaRPr>
          </a:p>
          <a:p>
            <a:pPr marL="457200" indent="-457200">
              <a:buFont typeface="+mj-lt"/>
              <a:buAutoNum type="arabicPeriod"/>
            </a:pPr>
            <a:r>
              <a:rPr lang="es-MX" sz="2400" b="1" dirty="0">
                <a:solidFill>
                  <a:schemeClr val="bg1">
                    <a:lumMod val="85000"/>
                  </a:schemeClr>
                </a:solidFill>
              </a:rPr>
              <a:t>Resultados de los indicadores de calidad</a:t>
            </a:r>
          </a:p>
          <a:p>
            <a:pPr marL="457200" indent="-457200">
              <a:buFont typeface="+mj-lt"/>
              <a:buAutoNum type="arabicPeriod"/>
            </a:pPr>
            <a:endParaRPr lang="es-MX" sz="2400" b="1" dirty="0">
              <a:solidFill>
                <a:schemeClr val="bg1">
                  <a:lumMod val="85000"/>
                </a:schemeClr>
              </a:solidFill>
            </a:endParaRPr>
          </a:p>
          <a:p>
            <a:pPr marL="457200" indent="-457200">
              <a:buFont typeface="+mj-lt"/>
              <a:buAutoNum type="arabicPeriod"/>
            </a:pPr>
            <a:r>
              <a:rPr lang="es-MX" sz="2400" b="1" dirty="0">
                <a:solidFill>
                  <a:srgbClr val="0070C0"/>
                </a:solidFill>
              </a:rPr>
              <a:t>Conclusiones</a:t>
            </a:r>
          </a:p>
        </p:txBody>
      </p:sp>
    </p:spTree>
    <p:extLst>
      <p:ext uri="{BB962C8B-B14F-4D97-AF65-F5344CB8AC3E}">
        <p14:creationId xmlns:p14="http://schemas.microsoft.com/office/powerpoint/2010/main" val="1653082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8" name="Text Placeholder 1">
            <a:extLst>
              <a:ext uri="{FF2B5EF4-FFF2-40B4-BE49-F238E27FC236}">
                <a16:creationId xmlns:a16="http://schemas.microsoft.com/office/drawing/2014/main" id="{C5A96C11-53B7-4C14-A0E2-3457C9FDFB7C}"/>
              </a:ext>
            </a:extLst>
          </p:cNvPr>
          <p:cNvSpPr txBox="1">
            <a:spLocks/>
          </p:cNvSpPr>
          <p:nvPr/>
        </p:nvSpPr>
        <p:spPr>
          <a:xfrm>
            <a:off x="1" y="20759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CONTENIDO</a:t>
            </a:r>
            <a:endParaRPr lang="en-US" altLang="ko-KR" sz="3200" b="1" dirty="0">
              <a:solidFill>
                <a:srgbClr val="033057"/>
              </a:solidFill>
              <a:cs typeface="Arial" panose="020B0604020202020204" pitchFamily="34" charset="0"/>
            </a:endParaRPr>
          </a:p>
        </p:txBody>
      </p:sp>
      <p:sp>
        <p:nvSpPr>
          <p:cNvPr id="9" name="CuadroTexto 8">
            <a:extLst>
              <a:ext uri="{FF2B5EF4-FFF2-40B4-BE49-F238E27FC236}">
                <a16:creationId xmlns:a16="http://schemas.microsoft.com/office/drawing/2014/main" id="{D5091D32-EBED-41FE-9FEF-7525F5EE1825}"/>
              </a:ext>
            </a:extLst>
          </p:cNvPr>
          <p:cNvSpPr txBox="1"/>
          <p:nvPr/>
        </p:nvSpPr>
        <p:spPr>
          <a:xfrm>
            <a:off x="1577045" y="1656451"/>
            <a:ext cx="8567620" cy="1938992"/>
          </a:xfrm>
          <a:prstGeom prst="rect">
            <a:avLst/>
          </a:prstGeom>
          <a:noFill/>
        </p:spPr>
        <p:txBody>
          <a:bodyPr wrap="square">
            <a:spAutoFit/>
          </a:bodyPr>
          <a:lstStyle/>
          <a:p>
            <a:pPr marL="457200" indent="-457200">
              <a:buFont typeface="+mj-lt"/>
              <a:buAutoNum type="arabicPeriod"/>
            </a:pPr>
            <a:r>
              <a:rPr lang="es-MX" sz="2400" b="1" dirty="0">
                <a:solidFill>
                  <a:srgbClr val="0070C0"/>
                </a:solidFill>
              </a:rPr>
              <a:t>Avances en metas del Comité y retos</a:t>
            </a:r>
          </a:p>
          <a:p>
            <a:pPr marL="457200" indent="-457200">
              <a:buFont typeface="+mj-lt"/>
              <a:buAutoNum type="arabicPeriod"/>
            </a:pPr>
            <a:endParaRPr lang="es-MX" sz="2400" b="1" dirty="0">
              <a:solidFill>
                <a:srgbClr val="0070C0"/>
              </a:solidFill>
            </a:endParaRPr>
          </a:p>
          <a:p>
            <a:pPr marL="457200" indent="-457200">
              <a:buFont typeface="+mj-lt"/>
              <a:buAutoNum type="arabicPeriod"/>
            </a:pPr>
            <a:r>
              <a:rPr lang="es-MX" sz="2400" b="1" dirty="0">
                <a:solidFill>
                  <a:srgbClr val="0070C0"/>
                </a:solidFill>
              </a:rPr>
              <a:t>Resultados de los indicadores de calidad</a:t>
            </a:r>
          </a:p>
          <a:p>
            <a:pPr marL="457200" indent="-457200">
              <a:buFont typeface="+mj-lt"/>
              <a:buAutoNum type="arabicPeriod"/>
            </a:pPr>
            <a:endParaRPr lang="es-MX" sz="2400" b="1" dirty="0">
              <a:solidFill>
                <a:srgbClr val="0070C0"/>
              </a:solidFill>
            </a:endParaRPr>
          </a:p>
          <a:p>
            <a:pPr marL="457200" indent="-457200">
              <a:buFont typeface="+mj-lt"/>
              <a:buAutoNum type="arabicPeriod"/>
            </a:pPr>
            <a:r>
              <a:rPr lang="es-MX" sz="2400" b="1" dirty="0">
                <a:solidFill>
                  <a:srgbClr val="0070C0"/>
                </a:solidFill>
              </a:rPr>
              <a:t>Conclusiones</a:t>
            </a:r>
          </a:p>
        </p:txBody>
      </p:sp>
    </p:spTree>
    <p:extLst>
      <p:ext uri="{BB962C8B-B14F-4D97-AF65-F5344CB8AC3E}">
        <p14:creationId xmlns:p14="http://schemas.microsoft.com/office/powerpoint/2010/main" val="1494566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15470"/>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Conclusiones</a:t>
            </a:r>
          </a:p>
        </p:txBody>
      </p:sp>
      <p:sp>
        <p:nvSpPr>
          <p:cNvPr id="24" name="CuadroTexto 23">
            <a:extLst>
              <a:ext uri="{FF2B5EF4-FFF2-40B4-BE49-F238E27FC236}">
                <a16:creationId xmlns:a16="http://schemas.microsoft.com/office/drawing/2014/main" id="{82E84E99-B3F9-40BA-8733-CE46BE8422D4}"/>
              </a:ext>
            </a:extLst>
          </p:cNvPr>
          <p:cNvSpPr txBox="1"/>
          <p:nvPr/>
        </p:nvSpPr>
        <p:spPr>
          <a:xfrm>
            <a:off x="412528" y="1128514"/>
            <a:ext cx="11366939" cy="4093428"/>
          </a:xfrm>
          <a:prstGeom prst="rect">
            <a:avLst/>
          </a:prstGeom>
          <a:noFill/>
        </p:spPr>
        <p:txBody>
          <a:bodyPr wrap="square">
            <a:spAutoFit/>
          </a:bodyPr>
          <a:lstStyle/>
          <a:p>
            <a:r>
              <a:rPr lang="es-MX" sz="2000" dirty="0">
                <a:solidFill>
                  <a:srgbClr val="033057"/>
                </a:solidFill>
                <a:effectLst/>
                <a:ea typeface="Calibri" panose="020F0502020204030204" pitchFamily="34" charset="0"/>
                <a:cs typeface="Times New Roman" panose="02020603050405020304" pitchFamily="18" charset="0"/>
              </a:rPr>
              <a:t>Los logros alcanzados han puesto en evidencia nuevos retos que implican una mayor profundización de la estrategia de calidad:</a:t>
            </a:r>
          </a:p>
          <a:p>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Sistematizar las guías aprobadas y desarrollar las faltantes.</a:t>
            </a:r>
          </a:p>
          <a:p>
            <a:pPr marL="342900" indent="-342900">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Desarrollar el marco genérico de evaluaciones que institucionalice un referente común en la realización de evaluaciones específicas conforme a los principios de calidad.  </a:t>
            </a:r>
          </a:p>
          <a:p>
            <a:pPr marL="342900" indent="-342900">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Profundizar en la identificación y completitud de los indicadores-objetivo toda vez que es la unidad de análisis de la calidad.</a:t>
            </a:r>
          </a:p>
          <a:p>
            <a:pPr marL="342900" indent="-342900">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Continuar con el mejoramiento de los sistemas, tales como el </a:t>
            </a:r>
            <a:r>
              <a:rPr lang="es-MX" sz="2000" dirty="0">
                <a:solidFill>
                  <a:srgbClr val="033057"/>
                </a:solidFill>
                <a:ea typeface="Calibri" panose="020F0502020204030204" pitchFamily="34" charset="0"/>
                <a:cs typeface="Times New Roman" panose="02020603050405020304" pitchFamily="18" charset="0"/>
              </a:rPr>
              <a:t>SSC o el de metadatos, </a:t>
            </a:r>
            <a:r>
              <a:rPr lang="es-MX" sz="2000" dirty="0">
                <a:solidFill>
                  <a:srgbClr val="033057"/>
                </a:solidFill>
                <a:effectLst/>
                <a:ea typeface="Calibri" panose="020F0502020204030204" pitchFamily="34" charset="0"/>
                <a:cs typeface="Times New Roman" panose="02020603050405020304" pitchFamily="18" charset="0"/>
              </a:rPr>
              <a:t>a fin de facilitar los reportes correspondientes.</a:t>
            </a:r>
          </a:p>
        </p:txBody>
      </p:sp>
    </p:spTree>
    <p:extLst>
      <p:ext uri="{BB962C8B-B14F-4D97-AF65-F5344CB8AC3E}">
        <p14:creationId xmlns:p14="http://schemas.microsoft.com/office/powerpoint/2010/main" val="1833369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73425"/>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Conclusiones</a:t>
            </a:r>
          </a:p>
        </p:txBody>
      </p:sp>
      <p:sp>
        <p:nvSpPr>
          <p:cNvPr id="24" name="CuadroTexto 23">
            <a:extLst>
              <a:ext uri="{FF2B5EF4-FFF2-40B4-BE49-F238E27FC236}">
                <a16:creationId xmlns:a16="http://schemas.microsoft.com/office/drawing/2014/main" id="{82E84E99-B3F9-40BA-8733-CE46BE8422D4}"/>
              </a:ext>
            </a:extLst>
          </p:cNvPr>
          <p:cNvSpPr txBox="1"/>
          <p:nvPr/>
        </p:nvSpPr>
        <p:spPr>
          <a:xfrm>
            <a:off x="465970" y="869409"/>
            <a:ext cx="11260056" cy="4093428"/>
          </a:xfrm>
          <a:prstGeom prst="rect">
            <a:avLst/>
          </a:prstGeom>
          <a:noFill/>
        </p:spPr>
        <p:txBody>
          <a:bodyPr wrap="square">
            <a:spAutoFit/>
          </a:bodyPr>
          <a:lstStyle/>
          <a:p>
            <a:pPr algn="just"/>
            <a:r>
              <a:rPr lang="es-MX" sz="2000" dirty="0">
                <a:solidFill>
                  <a:srgbClr val="033057"/>
                </a:solidFill>
                <a:effectLst/>
                <a:ea typeface="Calibri" panose="020F0502020204030204" pitchFamily="34" charset="0"/>
                <a:cs typeface="Times New Roman" panose="02020603050405020304" pitchFamily="18" charset="0"/>
              </a:rPr>
              <a:t>Los indicadores de precisión reflejan una clara recuperación hacia los niveles anteriores al inicio de la pandemia</a:t>
            </a:r>
            <a:r>
              <a:rPr lang="es-MX" sz="2000" dirty="0">
                <a:solidFill>
                  <a:srgbClr val="033057"/>
                </a:solidFill>
                <a:ea typeface="Calibri" panose="020F0502020204030204" pitchFamily="34" charset="0"/>
                <a:cs typeface="Times New Roman" panose="02020603050405020304" pitchFamily="18" charset="0"/>
              </a:rPr>
              <a:t>:</a:t>
            </a:r>
          </a:p>
          <a:p>
            <a:pPr algn="just"/>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En los procesos de producción basados en el aprovechamiento de registros administrativos se disminuyeron sustancialmente las tasas de no respuesta por unidad de observación, aunque algunos mantienen altas tasas de no respuesta a nivel variable respecto a lo observado previo a la pandemia.</a:t>
            </a:r>
          </a:p>
          <a:p>
            <a:pPr marL="342900" indent="-342900" algn="just">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Se inició el reporte de indicadores de precisión para censos e información geográfica. No obstante, se requiere continuar enriqueciendo el reporte de dichos indicadores para todos los procesos de producción que se realicen durante el año.</a:t>
            </a:r>
          </a:p>
          <a:p>
            <a:pPr marL="342900" indent="-342900" algn="just">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En cuanto a las encuestas, se observa una recuperación en las tasas de no respuesta, aunque todavía no se alcanzan los niveles anteriores al inicio de la pandemia.</a:t>
            </a:r>
          </a:p>
        </p:txBody>
      </p:sp>
    </p:spTree>
    <p:extLst>
      <p:ext uri="{BB962C8B-B14F-4D97-AF65-F5344CB8AC3E}">
        <p14:creationId xmlns:p14="http://schemas.microsoft.com/office/powerpoint/2010/main" val="1150745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15470"/>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Conclusiones</a:t>
            </a:r>
          </a:p>
        </p:txBody>
      </p:sp>
      <p:sp>
        <p:nvSpPr>
          <p:cNvPr id="24" name="CuadroTexto 23">
            <a:extLst>
              <a:ext uri="{FF2B5EF4-FFF2-40B4-BE49-F238E27FC236}">
                <a16:creationId xmlns:a16="http://schemas.microsoft.com/office/drawing/2014/main" id="{82E84E99-B3F9-40BA-8733-CE46BE8422D4}"/>
              </a:ext>
            </a:extLst>
          </p:cNvPr>
          <p:cNvSpPr txBox="1"/>
          <p:nvPr/>
        </p:nvSpPr>
        <p:spPr>
          <a:xfrm>
            <a:off x="546535" y="1625128"/>
            <a:ext cx="11098925" cy="1938992"/>
          </a:xfrm>
          <a:prstGeom prst="rect">
            <a:avLst/>
          </a:prstGeom>
          <a:noFill/>
        </p:spPr>
        <p:txBody>
          <a:bodyPr wrap="square">
            <a:spAutoFit/>
          </a:bodyPr>
          <a:lstStyle/>
          <a:p>
            <a:pPr algn="just"/>
            <a:r>
              <a:rPr lang="es-MX" sz="2000" dirty="0">
                <a:solidFill>
                  <a:srgbClr val="033057"/>
                </a:solidFill>
                <a:effectLst/>
                <a:ea typeface="Calibri" panose="020F0502020204030204" pitchFamily="34" charset="0"/>
                <a:cs typeface="Times New Roman" panose="02020603050405020304" pitchFamily="18" charset="0"/>
              </a:rPr>
              <a:t>Los resultados de los indicadores de calidad permiten detectar áreas de mejora:</a:t>
            </a:r>
          </a:p>
          <a:p>
            <a:pPr algn="just"/>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Disponer de un estándar de metadatos que facilite la interpretación de la información por parte de las y los usuarios, sin distingo del procesos o métodos de generación.</a:t>
            </a:r>
          </a:p>
          <a:p>
            <a:pPr marL="342900" indent="-342900" algn="just">
              <a:buFont typeface="Wingdings" panose="05000000000000000000" pitchFamily="2" charset="2"/>
              <a:buChar char="Ø"/>
            </a:pPr>
            <a:endParaRPr lang="es-MX" sz="2000" dirty="0">
              <a:solidFill>
                <a:srgbClr val="033057"/>
              </a:solidFill>
              <a:effectLs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es-MX" sz="2000" dirty="0">
                <a:solidFill>
                  <a:srgbClr val="033057"/>
                </a:solidFill>
                <a:effectLst/>
                <a:ea typeface="Calibri" panose="020F0502020204030204" pitchFamily="34" charset="0"/>
                <a:cs typeface="Times New Roman" panose="02020603050405020304" pitchFamily="18" charset="0"/>
              </a:rPr>
              <a:t>Incluir en el Calendario de difusión toda la información que se publica.</a:t>
            </a:r>
          </a:p>
        </p:txBody>
      </p:sp>
    </p:spTree>
    <p:extLst>
      <p:ext uri="{BB962C8B-B14F-4D97-AF65-F5344CB8AC3E}">
        <p14:creationId xmlns:p14="http://schemas.microsoft.com/office/powerpoint/2010/main" val="26044573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8" name="Text Placeholder 1">
            <a:extLst>
              <a:ext uri="{FF2B5EF4-FFF2-40B4-BE49-F238E27FC236}">
                <a16:creationId xmlns:a16="http://schemas.microsoft.com/office/drawing/2014/main" id="{C5A96C11-53B7-4C14-A0E2-3457C9FDFB7C}"/>
              </a:ext>
            </a:extLst>
          </p:cNvPr>
          <p:cNvSpPr txBox="1">
            <a:spLocks/>
          </p:cNvSpPr>
          <p:nvPr/>
        </p:nvSpPr>
        <p:spPr>
          <a:xfrm>
            <a:off x="1" y="20759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3200" b="1" dirty="0">
                <a:solidFill>
                  <a:srgbClr val="033057"/>
                </a:solidFill>
                <a:cs typeface="Arial" panose="020B0604020202020204" pitchFamily="34" charset="0"/>
              </a:rPr>
              <a:t>CONTENIDO</a:t>
            </a:r>
            <a:endParaRPr lang="en-US" altLang="ko-KR" sz="3200" b="1" dirty="0">
              <a:solidFill>
                <a:srgbClr val="033057"/>
              </a:solidFill>
              <a:cs typeface="Arial" panose="020B0604020202020204" pitchFamily="34" charset="0"/>
            </a:endParaRPr>
          </a:p>
        </p:txBody>
      </p:sp>
      <p:sp>
        <p:nvSpPr>
          <p:cNvPr id="9" name="CuadroTexto 8">
            <a:extLst>
              <a:ext uri="{FF2B5EF4-FFF2-40B4-BE49-F238E27FC236}">
                <a16:creationId xmlns:a16="http://schemas.microsoft.com/office/drawing/2014/main" id="{D5091D32-EBED-41FE-9FEF-7525F5EE1825}"/>
              </a:ext>
            </a:extLst>
          </p:cNvPr>
          <p:cNvSpPr txBox="1"/>
          <p:nvPr/>
        </p:nvSpPr>
        <p:spPr>
          <a:xfrm>
            <a:off x="1577045" y="1656451"/>
            <a:ext cx="8567620" cy="1938992"/>
          </a:xfrm>
          <a:prstGeom prst="rect">
            <a:avLst/>
          </a:prstGeom>
          <a:noFill/>
        </p:spPr>
        <p:txBody>
          <a:bodyPr wrap="square">
            <a:spAutoFit/>
          </a:bodyPr>
          <a:lstStyle/>
          <a:p>
            <a:pPr marL="457200" indent="-457200">
              <a:buFont typeface="+mj-lt"/>
              <a:buAutoNum type="arabicPeriod"/>
            </a:pPr>
            <a:r>
              <a:rPr lang="es-MX" sz="2400" b="1" dirty="0">
                <a:solidFill>
                  <a:srgbClr val="0070C0"/>
                </a:solidFill>
              </a:rPr>
              <a:t>Avances en metas del Comité y retos</a:t>
            </a:r>
          </a:p>
          <a:p>
            <a:pPr marL="457200" indent="-457200">
              <a:buFont typeface="+mj-lt"/>
              <a:buAutoNum type="arabicPeriod"/>
            </a:pPr>
            <a:endParaRPr lang="es-MX" sz="2400" b="1" dirty="0">
              <a:solidFill>
                <a:schemeClr val="tx1">
                  <a:lumMod val="50000"/>
                  <a:lumOff val="50000"/>
                </a:schemeClr>
              </a:solidFill>
            </a:endParaRPr>
          </a:p>
          <a:p>
            <a:pPr marL="457200" indent="-457200">
              <a:buFont typeface="+mj-lt"/>
              <a:buAutoNum type="arabicPeriod"/>
            </a:pPr>
            <a:r>
              <a:rPr lang="es-MX" sz="2400" b="1" dirty="0">
                <a:solidFill>
                  <a:schemeClr val="bg1">
                    <a:lumMod val="85000"/>
                  </a:schemeClr>
                </a:solidFill>
              </a:rPr>
              <a:t>Resultados de los indicadores de calidad</a:t>
            </a:r>
          </a:p>
          <a:p>
            <a:pPr marL="457200" indent="-457200">
              <a:buFont typeface="+mj-lt"/>
              <a:buAutoNum type="arabicPeriod"/>
            </a:pPr>
            <a:endParaRPr lang="es-MX" sz="2400" b="1" dirty="0">
              <a:solidFill>
                <a:schemeClr val="bg1">
                  <a:lumMod val="85000"/>
                </a:schemeClr>
              </a:solidFill>
            </a:endParaRPr>
          </a:p>
          <a:p>
            <a:pPr marL="457200" indent="-457200">
              <a:buFont typeface="+mj-lt"/>
              <a:buAutoNum type="arabicPeriod"/>
            </a:pPr>
            <a:r>
              <a:rPr lang="es-MX" sz="2400" b="1" dirty="0">
                <a:solidFill>
                  <a:schemeClr val="bg1">
                    <a:lumMod val="85000"/>
                  </a:schemeClr>
                </a:solidFill>
              </a:rPr>
              <a:t>Conclusiones</a:t>
            </a:r>
          </a:p>
        </p:txBody>
      </p:sp>
    </p:spTree>
    <p:extLst>
      <p:ext uri="{BB962C8B-B14F-4D97-AF65-F5344CB8AC3E}">
        <p14:creationId xmlns:p14="http://schemas.microsoft.com/office/powerpoint/2010/main" val="3641152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63301"/>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400" b="1" dirty="0">
                <a:solidFill>
                  <a:srgbClr val="033057"/>
                </a:solidFill>
                <a:cs typeface="Arial" panose="020B0604020202020204" pitchFamily="34" charset="0"/>
              </a:rPr>
              <a:t>Actividad estratégica</a:t>
            </a:r>
            <a:r>
              <a:rPr lang="en-US" altLang="ko-KR" sz="2400" b="1" dirty="0">
                <a:solidFill>
                  <a:srgbClr val="033057"/>
                </a:solidFill>
                <a:cs typeface="Arial" panose="020B0604020202020204" pitchFamily="34" charset="0"/>
              </a:rPr>
              <a:t> 1: </a:t>
            </a:r>
            <a:r>
              <a:rPr lang="es-MX" altLang="ko-KR" sz="2400" b="1" dirty="0">
                <a:solidFill>
                  <a:srgbClr val="033057"/>
                </a:solidFill>
                <a:cs typeface="Arial" panose="020B0604020202020204" pitchFamily="34" charset="0"/>
              </a:rPr>
              <a:t>Establecer controles de calidad en procesos estandarizados y documentados</a:t>
            </a:r>
            <a:endParaRPr lang="en-US" altLang="ko-KR" sz="2400" b="1" dirty="0">
              <a:solidFill>
                <a:srgbClr val="033057"/>
              </a:solidFill>
              <a:cs typeface="Arial" panose="020B0604020202020204" pitchFamily="34" charset="0"/>
            </a:endParaRPr>
          </a:p>
        </p:txBody>
      </p:sp>
      <p:sp>
        <p:nvSpPr>
          <p:cNvPr id="16" name="CuadroTexto 15">
            <a:extLst>
              <a:ext uri="{FF2B5EF4-FFF2-40B4-BE49-F238E27FC236}">
                <a16:creationId xmlns:a16="http://schemas.microsoft.com/office/drawing/2014/main" id="{E1615D19-8CC1-44F0-B4AB-9BAEED1870BF}"/>
              </a:ext>
            </a:extLst>
          </p:cNvPr>
          <p:cNvSpPr txBox="1"/>
          <p:nvPr/>
        </p:nvSpPr>
        <p:spPr>
          <a:xfrm>
            <a:off x="2228850" y="1787799"/>
            <a:ext cx="8656001" cy="3046988"/>
          </a:xfrm>
          <a:prstGeom prst="rect">
            <a:avLst/>
          </a:prstGeom>
          <a:solidFill>
            <a:schemeClr val="accent1">
              <a:lumMod val="20000"/>
              <a:lumOff val="80000"/>
            </a:schemeClr>
          </a:solidFill>
        </p:spPr>
        <p:txBody>
          <a:bodyPr wrap="square">
            <a:spAutoFit/>
          </a:bodyPr>
          <a:lstStyle/>
          <a:p>
            <a:pPr marL="342900" indent="-342900" algn="just">
              <a:buFont typeface="Arial" panose="020B0604020202020204" pitchFamily="34" charset="0"/>
              <a:buChar char="•"/>
            </a:pPr>
            <a:r>
              <a:rPr lang="es-MX" sz="2400" b="1" dirty="0">
                <a:solidFill>
                  <a:srgbClr val="033057"/>
                </a:solidFill>
                <a:effectLst/>
                <a:ea typeface="Calibri" panose="020F0502020204030204" pitchFamily="34" charset="0"/>
              </a:rPr>
              <a:t>El 100% de las evidencias del MPEG son recopiladas de forma estandarizada, dependiendo de la naturaleza de cada fase.</a:t>
            </a:r>
          </a:p>
          <a:p>
            <a:pPr marL="342900" indent="-342900" algn="just">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lgn="just">
              <a:buFont typeface="Arial" panose="020B0604020202020204" pitchFamily="34" charset="0"/>
              <a:buChar char="•"/>
            </a:pPr>
            <a:endParaRPr lang="es-MX" sz="2400" b="1" dirty="0">
              <a:solidFill>
                <a:srgbClr val="033057"/>
              </a:solidFill>
              <a:effectLst/>
              <a:ea typeface="Calibri" panose="020F0502020204030204" pitchFamily="34" charset="0"/>
            </a:endParaRPr>
          </a:p>
          <a:p>
            <a:pPr marL="342900" indent="-342900" algn="just">
              <a:buFont typeface="Arial" panose="020B0604020202020204" pitchFamily="34" charset="0"/>
              <a:buChar char="•"/>
            </a:pPr>
            <a:endParaRPr lang="es-MX" sz="2400" b="1" dirty="0">
              <a:solidFill>
                <a:srgbClr val="033057"/>
              </a:solidFill>
              <a:effectLst/>
              <a:ea typeface="Calibri" panose="020F0502020204030204" pitchFamily="34" charset="0"/>
            </a:endParaRPr>
          </a:p>
          <a:p>
            <a:pPr marL="342900" indent="-342900" algn="just">
              <a:buFont typeface="Arial" panose="020B0604020202020204" pitchFamily="34" charset="0"/>
              <a:buChar char="•"/>
            </a:pPr>
            <a:r>
              <a:rPr lang="es-MX" sz="2400" b="1" dirty="0">
                <a:solidFill>
                  <a:srgbClr val="033057"/>
                </a:solidFill>
                <a:effectLst/>
                <a:ea typeface="Calibri" panose="020F0502020204030204" pitchFamily="34" charset="0"/>
                <a:cs typeface="Times New Roman" panose="02020603050405020304" pitchFamily="18" charset="0"/>
              </a:rPr>
              <a:t>Se cuenta con indicadores operativos y tableros con el fin de apoyar el control de calidad en el proceso del 100% de los programas de información.</a:t>
            </a:r>
            <a:endParaRPr lang="es-MX" sz="2400" b="1" dirty="0">
              <a:solidFill>
                <a:srgbClr val="404040"/>
              </a:solidFill>
              <a:effectLs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3826EE-E38D-CD26-0A31-D0F215922402}"/>
              </a:ext>
            </a:extLst>
          </p:cNvPr>
          <p:cNvSpPr txBox="1"/>
          <p:nvPr/>
        </p:nvSpPr>
        <p:spPr>
          <a:xfrm>
            <a:off x="0" y="2895794"/>
            <a:ext cx="2228850" cy="830997"/>
          </a:xfrm>
          <a:prstGeom prst="rect">
            <a:avLst/>
          </a:prstGeom>
          <a:noFill/>
        </p:spPr>
        <p:txBody>
          <a:bodyPr wrap="square">
            <a:spAutoFit/>
          </a:bodyPr>
          <a:lstStyle/>
          <a:p>
            <a:pPr algn="ctr"/>
            <a:r>
              <a:rPr lang="es-MX" sz="2400" b="1" dirty="0">
                <a:solidFill>
                  <a:srgbClr val="033057"/>
                </a:solidFill>
                <a:effectLst/>
                <a:ea typeface="Calibri" panose="020F0502020204030204" pitchFamily="34" charset="0"/>
              </a:rPr>
              <a:t>Metas </a:t>
            </a:r>
          </a:p>
          <a:p>
            <a:pPr algn="ctr"/>
            <a:r>
              <a:rPr lang="es-MX" sz="2400" b="1" dirty="0">
                <a:solidFill>
                  <a:srgbClr val="033057"/>
                </a:solidFill>
                <a:effectLst/>
                <a:ea typeface="Calibri" panose="020F0502020204030204" pitchFamily="34" charset="0"/>
              </a:rPr>
              <a:t>2020-2022 </a:t>
            </a:r>
            <a:endParaRPr lang="es-MX" sz="2400" dirty="0">
              <a:solidFill>
                <a:srgbClr val="033057"/>
              </a:solidFill>
              <a:effectLst/>
              <a:ea typeface="Calibri" panose="020F0502020204030204" pitchFamily="34" charset="0"/>
            </a:endParaRPr>
          </a:p>
        </p:txBody>
      </p:sp>
    </p:spTree>
    <p:extLst>
      <p:ext uri="{BB962C8B-B14F-4D97-AF65-F5344CB8AC3E}">
        <p14:creationId xmlns:p14="http://schemas.microsoft.com/office/powerpoint/2010/main" val="21524534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63301"/>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000" b="1" dirty="0">
                <a:solidFill>
                  <a:srgbClr val="033057"/>
                </a:solidFill>
                <a:cs typeface="Arial" panose="020B0604020202020204" pitchFamily="34" charset="0"/>
              </a:rPr>
              <a:t>Actividad estratégica</a:t>
            </a:r>
            <a:r>
              <a:rPr lang="en-US" altLang="ko-KR" sz="2000" b="1" dirty="0">
                <a:solidFill>
                  <a:srgbClr val="033057"/>
                </a:solidFill>
                <a:cs typeface="Arial" panose="020B0604020202020204" pitchFamily="34" charset="0"/>
              </a:rPr>
              <a:t> 1: </a:t>
            </a:r>
            <a:r>
              <a:rPr lang="es-MX" altLang="ko-KR" sz="2000" b="1" dirty="0">
                <a:solidFill>
                  <a:srgbClr val="033057"/>
                </a:solidFill>
                <a:cs typeface="Arial" panose="020B0604020202020204" pitchFamily="34" charset="0"/>
              </a:rPr>
              <a:t>Establecer controles de calidad en procesos estandarizados y documentados</a:t>
            </a:r>
            <a:endParaRPr lang="en-US" altLang="ko-KR" sz="2000" b="1" dirty="0">
              <a:solidFill>
                <a:srgbClr val="033057"/>
              </a:solidFill>
              <a:cs typeface="Arial" panose="020B0604020202020204" pitchFamily="34" charset="0"/>
            </a:endParaRPr>
          </a:p>
        </p:txBody>
      </p:sp>
      <p:sp>
        <p:nvSpPr>
          <p:cNvPr id="24" name="CuadroTexto 23">
            <a:extLst>
              <a:ext uri="{FF2B5EF4-FFF2-40B4-BE49-F238E27FC236}">
                <a16:creationId xmlns:a16="http://schemas.microsoft.com/office/drawing/2014/main" id="{14170C9A-E168-428A-B527-3174CD63C113}"/>
              </a:ext>
            </a:extLst>
          </p:cNvPr>
          <p:cNvSpPr txBox="1"/>
          <p:nvPr/>
        </p:nvSpPr>
        <p:spPr>
          <a:xfrm>
            <a:off x="7133645" y="2061016"/>
            <a:ext cx="1865955" cy="369332"/>
          </a:xfrm>
          <a:prstGeom prst="rect">
            <a:avLst/>
          </a:prstGeom>
          <a:noFill/>
        </p:spPr>
        <p:txBody>
          <a:bodyPr wrap="square">
            <a:spAutoFit/>
          </a:bodyPr>
          <a:lstStyle/>
          <a:p>
            <a:pPr algn="ctr">
              <a:spcBef>
                <a:spcPts val="1200"/>
              </a:spcBef>
            </a:pPr>
            <a:r>
              <a:rPr lang="es-MX" b="1" dirty="0">
                <a:solidFill>
                  <a:srgbClr val="002060"/>
                </a:solidFill>
              </a:rPr>
              <a:t>AVANCES: </a:t>
            </a:r>
          </a:p>
        </p:txBody>
      </p:sp>
      <p:sp>
        <p:nvSpPr>
          <p:cNvPr id="3" name="CuadroTexto 2">
            <a:extLst>
              <a:ext uri="{FF2B5EF4-FFF2-40B4-BE49-F238E27FC236}">
                <a16:creationId xmlns:a16="http://schemas.microsoft.com/office/drawing/2014/main" id="{532C8376-D44A-D161-3E59-8EF8FC806329}"/>
              </a:ext>
            </a:extLst>
          </p:cNvPr>
          <p:cNvSpPr txBox="1"/>
          <p:nvPr/>
        </p:nvSpPr>
        <p:spPr>
          <a:xfrm>
            <a:off x="5156029" y="3114701"/>
            <a:ext cx="5636456" cy="375552"/>
          </a:xfrm>
          <a:prstGeom prst="rect">
            <a:avLst/>
          </a:prstGeom>
          <a:noFill/>
        </p:spPr>
        <p:txBody>
          <a:bodyPr wrap="square">
            <a:spAutoFit/>
          </a:bodyPr>
          <a:lstStyle/>
          <a:p>
            <a:pPr marL="268288" marR="17145" lvl="1" indent="-180975" algn="just">
              <a:lnSpc>
                <a:spcPct val="107000"/>
              </a:lnSpc>
              <a:spcBef>
                <a:spcPts val="200"/>
              </a:spcBef>
              <a:spcAft>
                <a:spcPts val="200"/>
              </a:spcAft>
              <a:buSzPts val="1400"/>
              <a:buFont typeface="Arial" panose="020B0604020202020204" pitchFamily="34" charset="0"/>
              <a:buChar char="•"/>
              <a:tabLst>
                <a:tab pos="180340" algn="l"/>
                <a:tab pos="5089525" algn="l"/>
              </a:tabLst>
            </a:pPr>
            <a:endParaRPr lang="es-MX" dirty="0">
              <a:effectLst/>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0049789-32FC-A677-F2C7-8BEDAB6B0072}"/>
              </a:ext>
            </a:extLst>
          </p:cNvPr>
          <p:cNvSpPr txBox="1"/>
          <p:nvPr/>
        </p:nvSpPr>
        <p:spPr>
          <a:xfrm>
            <a:off x="1514475" y="4284113"/>
            <a:ext cx="10457870" cy="1708160"/>
          </a:xfrm>
          <a:prstGeom prst="rect">
            <a:avLst/>
          </a:prstGeom>
          <a:solidFill>
            <a:schemeClr val="accent1">
              <a:lumMod val="60000"/>
              <a:lumOff val="40000"/>
            </a:schemeClr>
          </a:solidFill>
        </p:spPr>
        <p:txBody>
          <a:bodyPr wrap="square">
            <a:spAutoFit/>
          </a:bodyPr>
          <a:lstStyle/>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Fortalecer el reporte de evidencias en el Sistema en tiempo y forma.</a:t>
            </a:r>
          </a:p>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Concluir la elaboración de las guías que permitirán acompañar la operacionalización de la NTPPIEG. </a:t>
            </a:r>
          </a:p>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Sistematizar los formatos de las guías aprobadas para facilitar la estandarización y registro de evidencias.</a:t>
            </a:r>
          </a:p>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Elaborar propuestas de modelos de arquitectura de información por método de generación y fomentar el uso de la infraestructura de información.</a:t>
            </a:r>
          </a:p>
        </p:txBody>
      </p:sp>
      <p:sp>
        <p:nvSpPr>
          <p:cNvPr id="2" name="CuadroTexto 1">
            <a:extLst>
              <a:ext uri="{FF2B5EF4-FFF2-40B4-BE49-F238E27FC236}">
                <a16:creationId xmlns:a16="http://schemas.microsoft.com/office/drawing/2014/main" id="{4D903469-8E2C-B3F0-590C-F4361F5C9B7C}"/>
              </a:ext>
            </a:extLst>
          </p:cNvPr>
          <p:cNvSpPr txBox="1"/>
          <p:nvPr/>
        </p:nvSpPr>
        <p:spPr>
          <a:xfrm>
            <a:off x="1514475" y="872796"/>
            <a:ext cx="10477827" cy="2616101"/>
          </a:xfrm>
          <a:prstGeom prst="rect">
            <a:avLst/>
          </a:prstGeom>
          <a:solidFill>
            <a:schemeClr val="accent6">
              <a:lumMod val="20000"/>
              <a:lumOff val="80000"/>
            </a:schemeClr>
          </a:solidFill>
        </p:spPr>
        <p:txBody>
          <a:bodyPr wrap="square">
            <a:spAutoFit/>
          </a:bodyPr>
          <a:lstStyle/>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El 78% de las </a:t>
            </a:r>
            <a:r>
              <a:rPr lang="es-MX" b="1" dirty="0">
                <a:solidFill>
                  <a:srgbClr val="033057"/>
                </a:solidFill>
                <a:effectLst/>
                <a:ea typeface="Calibri" panose="020F0502020204030204" pitchFamily="34" charset="0"/>
              </a:rPr>
              <a:t>evidencias registradas coincide </a:t>
            </a:r>
            <a:r>
              <a:rPr lang="es-MX" dirty="0">
                <a:solidFill>
                  <a:srgbClr val="033057"/>
                </a:solidFill>
                <a:effectLst/>
                <a:ea typeface="Calibri" panose="020F0502020204030204" pitchFamily="34" charset="0"/>
              </a:rPr>
              <a:t>total o parcialmente con lo contenido en la NTPPIEG (51% y 27%, respectivamente).</a:t>
            </a:r>
          </a:p>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Tablero de control para dar seguimiento a la </a:t>
            </a:r>
            <a:r>
              <a:rPr lang="es-MX" b="1" dirty="0">
                <a:solidFill>
                  <a:srgbClr val="033057"/>
                </a:solidFill>
                <a:effectLst/>
                <a:ea typeface="Calibri" panose="020F0502020204030204" pitchFamily="34" charset="0"/>
              </a:rPr>
              <a:t>carga de evidencias del 100% </a:t>
            </a:r>
            <a:r>
              <a:rPr lang="es-MX" dirty="0">
                <a:solidFill>
                  <a:srgbClr val="033057"/>
                </a:solidFill>
                <a:effectLst/>
                <a:ea typeface="Calibri" panose="020F0502020204030204" pitchFamily="34" charset="0"/>
              </a:rPr>
              <a:t>de los programas de información.</a:t>
            </a:r>
          </a:p>
          <a:p>
            <a:pPr marL="342900" indent="-342900">
              <a:spcAft>
                <a:spcPts val="600"/>
              </a:spcAft>
              <a:buFont typeface="Arial" panose="020B0604020202020204" pitchFamily="34" charset="0"/>
              <a:buChar char="•"/>
            </a:pPr>
            <a:r>
              <a:rPr lang="es-MX" b="1" dirty="0">
                <a:solidFill>
                  <a:srgbClr val="033057"/>
                </a:solidFill>
                <a:ea typeface="Calibri" panose="020F0502020204030204" pitchFamily="34" charset="0"/>
              </a:rPr>
              <a:t>Aprobación de g</a:t>
            </a:r>
            <a:r>
              <a:rPr lang="es-MX" b="1" dirty="0">
                <a:solidFill>
                  <a:srgbClr val="033057"/>
                </a:solidFill>
                <a:effectLst/>
                <a:ea typeface="Calibri" panose="020F0502020204030204" pitchFamily="34" charset="0"/>
              </a:rPr>
              <a:t>uías para estandarizar </a:t>
            </a:r>
            <a:r>
              <a:rPr lang="es-MX" dirty="0">
                <a:solidFill>
                  <a:srgbClr val="033057"/>
                </a:solidFill>
                <a:effectLst/>
                <a:ea typeface="Calibri" panose="020F0502020204030204" pitchFamily="34" charset="0"/>
              </a:rPr>
              <a:t>el contenido de las evidencias.</a:t>
            </a:r>
          </a:p>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Se presentó la </a:t>
            </a:r>
            <a:r>
              <a:rPr lang="es-MX" b="1" dirty="0">
                <a:solidFill>
                  <a:srgbClr val="033057"/>
                </a:solidFill>
                <a:effectLst/>
                <a:ea typeface="Calibri" panose="020F0502020204030204" pitchFamily="34" charset="0"/>
              </a:rPr>
              <a:t>Guía de diseño conceptual </a:t>
            </a:r>
            <a:r>
              <a:rPr lang="es-MX" dirty="0">
                <a:solidFill>
                  <a:srgbClr val="033057"/>
                </a:solidFill>
                <a:effectLst/>
                <a:ea typeface="Calibri" panose="020F0502020204030204" pitchFamily="34" charset="0"/>
              </a:rPr>
              <a:t>para programas cuyo insumo son </a:t>
            </a:r>
            <a:r>
              <a:rPr lang="es-MX" b="1" dirty="0">
                <a:solidFill>
                  <a:srgbClr val="033057"/>
                </a:solidFill>
                <a:effectLst/>
                <a:ea typeface="Calibri" panose="020F0502020204030204" pitchFamily="34" charset="0"/>
              </a:rPr>
              <a:t>registros administrativos.</a:t>
            </a:r>
          </a:p>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Se concluyó el </a:t>
            </a:r>
            <a:r>
              <a:rPr lang="es-MX" b="1" dirty="0">
                <a:solidFill>
                  <a:srgbClr val="033057"/>
                </a:solidFill>
                <a:effectLst/>
                <a:ea typeface="Calibri" panose="020F0502020204030204" pitchFamily="34" charset="0"/>
              </a:rPr>
              <a:t>revelado de las arquitecturas de información </a:t>
            </a:r>
            <a:r>
              <a:rPr lang="es-MX" dirty="0">
                <a:solidFill>
                  <a:srgbClr val="033057"/>
                </a:solidFill>
                <a:effectLst/>
                <a:ea typeface="Calibri" panose="020F0502020204030204" pitchFamily="34" charset="0"/>
              </a:rPr>
              <a:t>y la aplicación de los cuestionarios de </a:t>
            </a:r>
            <a:r>
              <a:rPr lang="es-MX" b="1" dirty="0">
                <a:solidFill>
                  <a:srgbClr val="033057"/>
                </a:solidFill>
                <a:effectLst/>
                <a:ea typeface="Calibri" panose="020F0502020204030204" pitchFamily="34" charset="0"/>
              </a:rPr>
              <a:t>madurez de la interoperabilidad </a:t>
            </a:r>
            <a:r>
              <a:rPr lang="es-MX" dirty="0">
                <a:solidFill>
                  <a:srgbClr val="033057"/>
                </a:solidFill>
                <a:effectLst/>
                <a:ea typeface="Calibri" panose="020F0502020204030204" pitchFamily="34" charset="0"/>
              </a:rPr>
              <a:t>del 40% restante de los procesos de producción activos comprometidos.</a:t>
            </a:r>
          </a:p>
        </p:txBody>
      </p:sp>
      <p:sp>
        <p:nvSpPr>
          <p:cNvPr id="8" name="CuadroTexto 7">
            <a:extLst>
              <a:ext uri="{FF2B5EF4-FFF2-40B4-BE49-F238E27FC236}">
                <a16:creationId xmlns:a16="http://schemas.microsoft.com/office/drawing/2014/main" id="{ADB3033F-A057-4FE3-0671-7B23AFF4DC67}"/>
              </a:ext>
            </a:extLst>
          </p:cNvPr>
          <p:cNvSpPr txBox="1"/>
          <p:nvPr/>
        </p:nvSpPr>
        <p:spPr>
          <a:xfrm>
            <a:off x="0" y="872796"/>
            <a:ext cx="1514475" cy="369332"/>
          </a:xfrm>
          <a:prstGeom prst="rect">
            <a:avLst/>
          </a:prstGeom>
          <a:noFill/>
        </p:spPr>
        <p:txBody>
          <a:bodyPr wrap="square">
            <a:spAutoFit/>
          </a:bodyPr>
          <a:lstStyle/>
          <a:p>
            <a:pPr algn="ctr"/>
            <a:r>
              <a:rPr lang="es-MX" b="1" dirty="0">
                <a:solidFill>
                  <a:srgbClr val="033057"/>
                </a:solidFill>
                <a:effectLst/>
                <a:ea typeface="Calibri" panose="020F0502020204030204" pitchFamily="34" charset="0"/>
              </a:rPr>
              <a:t>Avances </a:t>
            </a:r>
            <a:endParaRPr lang="es-MX" dirty="0">
              <a:solidFill>
                <a:srgbClr val="033057"/>
              </a:solidFill>
              <a:effectLst/>
              <a:ea typeface="Calibri" panose="020F0502020204030204" pitchFamily="34" charset="0"/>
            </a:endParaRPr>
          </a:p>
        </p:txBody>
      </p:sp>
      <p:sp>
        <p:nvSpPr>
          <p:cNvPr id="11" name="CuadroTexto 10">
            <a:extLst>
              <a:ext uri="{FF2B5EF4-FFF2-40B4-BE49-F238E27FC236}">
                <a16:creationId xmlns:a16="http://schemas.microsoft.com/office/drawing/2014/main" id="{3D48C9B4-DE40-3593-233C-04F3CEC7F621}"/>
              </a:ext>
            </a:extLst>
          </p:cNvPr>
          <p:cNvSpPr txBox="1"/>
          <p:nvPr/>
        </p:nvSpPr>
        <p:spPr>
          <a:xfrm>
            <a:off x="0" y="4289116"/>
            <a:ext cx="1514475" cy="646331"/>
          </a:xfrm>
          <a:prstGeom prst="rect">
            <a:avLst/>
          </a:prstGeom>
          <a:noFill/>
        </p:spPr>
        <p:txBody>
          <a:bodyPr wrap="square">
            <a:spAutoFit/>
          </a:bodyPr>
          <a:lstStyle/>
          <a:p>
            <a:pPr algn="ctr"/>
            <a:r>
              <a:rPr lang="es-MX" b="1" dirty="0">
                <a:solidFill>
                  <a:srgbClr val="033057"/>
                </a:solidFill>
                <a:effectLst/>
                <a:ea typeface="Calibri" panose="020F0502020204030204" pitchFamily="34" charset="0"/>
                <a:cs typeface="Times New Roman" panose="02020603050405020304" pitchFamily="18" charset="0"/>
              </a:rPr>
              <a:t>Retos</a:t>
            </a:r>
          </a:p>
          <a:p>
            <a:pPr algn="ctr"/>
            <a:r>
              <a:rPr lang="es-MX" b="1" dirty="0">
                <a:solidFill>
                  <a:srgbClr val="033057"/>
                </a:solidFill>
                <a:effectLst/>
                <a:ea typeface="Calibri" panose="020F0502020204030204" pitchFamily="34" charset="0"/>
                <a:cs typeface="Times New Roman" panose="02020603050405020304" pitchFamily="18" charset="0"/>
              </a:rPr>
              <a:t>2023-2025</a:t>
            </a:r>
          </a:p>
        </p:txBody>
      </p:sp>
    </p:spTree>
    <p:extLst>
      <p:ext uri="{BB962C8B-B14F-4D97-AF65-F5344CB8AC3E}">
        <p14:creationId xmlns:p14="http://schemas.microsoft.com/office/powerpoint/2010/main" val="3051170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63301"/>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400" b="1" dirty="0">
                <a:solidFill>
                  <a:srgbClr val="033057"/>
                </a:solidFill>
                <a:cs typeface="Arial" panose="020B0604020202020204" pitchFamily="34" charset="0"/>
              </a:rPr>
              <a:t>Actividad estratégica 2: Evaluar de forma sistemática la calidad de la información</a:t>
            </a:r>
            <a:endParaRPr lang="en-US" altLang="ko-KR" sz="2400" b="1" dirty="0">
              <a:solidFill>
                <a:srgbClr val="033057"/>
              </a:solidFill>
              <a:cs typeface="Arial" panose="020B0604020202020204" pitchFamily="34" charset="0"/>
            </a:endParaRPr>
          </a:p>
        </p:txBody>
      </p:sp>
      <p:sp>
        <p:nvSpPr>
          <p:cNvPr id="16" name="CuadroTexto 15">
            <a:extLst>
              <a:ext uri="{FF2B5EF4-FFF2-40B4-BE49-F238E27FC236}">
                <a16:creationId xmlns:a16="http://schemas.microsoft.com/office/drawing/2014/main" id="{E1615D19-8CC1-44F0-B4AB-9BAEED1870BF}"/>
              </a:ext>
            </a:extLst>
          </p:cNvPr>
          <p:cNvSpPr txBox="1"/>
          <p:nvPr/>
        </p:nvSpPr>
        <p:spPr>
          <a:xfrm>
            <a:off x="2228850" y="1787799"/>
            <a:ext cx="8656001" cy="2677656"/>
          </a:xfrm>
          <a:prstGeom prst="rect">
            <a:avLst/>
          </a:prstGeom>
          <a:solidFill>
            <a:schemeClr val="accent1">
              <a:lumMod val="20000"/>
              <a:lumOff val="80000"/>
            </a:schemeClr>
          </a:solidFill>
        </p:spPr>
        <p:txBody>
          <a:bodyPr wrap="square">
            <a:spAutoFit/>
          </a:bodyPr>
          <a:lstStyle/>
          <a:p>
            <a:pPr marL="342900" indent="-342900" algn="just">
              <a:buFont typeface="Arial" panose="020B0604020202020204" pitchFamily="34" charset="0"/>
              <a:buChar char="•"/>
            </a:pPr>
            <a:r>
              <a:rPr lang="es-MX" sz="2400" b="1" dirty="0">
                <a:solidFill>
                  <a:srgbClr val="033057"/>
                </a:solidFill>
                <a:effectLst/>
                <a:ea typeface="Calibri" panose="020F0502020204030204" pitchFamily="34" charset="0"/>
              </a:rPr>
              <a:t>100% de los programas del INEGI incluye en sus metadatos indicadores de calidad.</a:t>
            </a:r>
          </a:p>
          <a:p>
            <a:pPr marL="342900" indent="-342900" algn="just">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lgn="just">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lgn="just">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lgn="just">
              <a:buFont typeface="Arial" panose="020B0604020202020204" pitchFamily="34" charset="0"/>
              <a:buChar char="•"/>
            </a:pPr>
            <a:r>
              <a:rPr lang="es-MX" sz="2400" b="1" dirty="0">
                <a:solidFill>
                  <a:srgbClr val="033057"/>
                </a:solidFill>
                <a:effectLst/>
                <a:ea typeface="Calibri" panose="020F0502020204030204" pitchFamily="34" charset="0"/>
                <a:cs typeface="Times New Roman" panose="02020603050405020304" pitchFamily="18" charset="0"/>
              </a:rPr>
              <a:t>Existe un catálogo de evaluaciones para el 100% de los tipos de programas de información</a:t>
            </a:r>
            <a:endParaRPr lang="es-MX" sz="2400" b="1" dirty="0">
              <a:solidFill>
                <a:srgbClr val="404040"/>
              </a:solidFill>
              <a:effectLs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3826EE-E38D-CD26-0A31-D0F215922402}"/>
              </a:ext>
            </a:extLst>
          </p:cNvPr>
          <p:cNvSpPr txBox="1"/>
          <p:nvPr/>
        </p:nvSpPr>
        <p:spPr>
          <a:xfrm>
            <a:off x="0" y="2711128"/>
            <a:ext cx="2228850" cy="830997"/>
          </a:xfrm>
          <a:prstGeom prst="rect">
            <a:avLst/>
          </a:prstGeom>
          <a:noFill/>
        </p:spPr>
        <p:txBody>
          <a:bodyPr wrap="square">
            <a:spAutoFit/>
          </a:bodyPr>
          <a:lstStyle/>
          <a:p>
            <a:pPr algn="ctr"/>
            <a:r>
              <a:rPr lang="es-MX" sz="2400" b="1" dirty="0">
                <a:solidFill>
                  <a:srgbClr val="033057"/>
                </a:solidFill>
                <a:effectLst/>
                <a:ea typeface="Calibri" panose="020F0502020204030204" pitchFamily="34" charset="0"/>
              </a:rPr>
              <a:t>Metas </a:t>
            </a:r>
          </a:p>
          <a:p>
            <a:pPr algn="ctr"/>
            <a:r>
              <a:rPr lang="es-MX" sz="2400" b="1" dirty="0">
                <a:solidFill>
                  <a:srgbClr val="033057"/>
                </a:solidFill>
                <a:effectLst/>
                <a:ea typeface="Calibri" panose="020F0502020204030204" pitchFamily="34" charset="0"/>
              </a:rPr>
              <a:t>2020-2022 </a:t>
            </a:r>
            <a:endParaRPr lang="es-MX" sz="2400" dirty="0">
              <a:solidFill>
                <a:srgbClr val="033057"/>
              </a:solidFill>
              <a:effectLst/>
              <a:ea typeface="Calibri" panose="020F0502020204030204" pitchFamily="34" charset="0"/>
            </a:endParaRPr>
          </a:p>
        </p:txBody>
      </p:sp>
    </p:spTree>
    <p:extLst>
      <p:ext uri="{BB962C8B-B14F-4D97-AF65-F5344CB8AC3E}">
        <p14:creationId xmlns:p14="http://schemas.microsoft.com/office/powerpoint/2010/main" val="158731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24" name="CuadroTexto 23">
            <a:extLst>
              <a:ext uri="{FF2B5EF4-FFF2-40B4-BE49-F238E27FC236}">
                <a16:creationId xmlns:a16="http://schemas.microsoft.com/office/drawing/2014/main" id="{14170C9A-E168-428A-B527-3174CD63C113}"/>
              </a:ext>
            </a:extLst>
          </p:cNvPr>
          <p:cNvSpPr txBox="1"/>
          <p:nvPr/>
        </p:nvSpPr>
        <p:spPr>
          <a:xfrm>
            <a:off x="7133645" y="2061016"/>
            <a:ext cx="1865955" cy="369332"/>
          </a:xfrm>
          <a:prstGeom prst="rect">
            <a:avLst/>
          </a:prstGeom>
          <a:noFill/>
        </p:spPr>
        <p:txBody>
          <a:bodyPr wrap="square">
            <a:spAutoFit/>
          </a:bodyPr>
          <a:lstStyle/>
          <a:p>
            <a:pPr algn="ctr">
              <a:spcBef>
                <a:spcPts val="1200"/>
              </a:spcBef>
            </a:pPr>
            <a:r>
              <a:rPr lang="es-MX" b="1" dirty="0">
                <a:solidFill>
                  <a:srgbClr val="002060"/>
                </a:solidFill>
              </a:rPr>
              <a:t>AVANCES: </a:t>
            </a:r>
          </a:p>
        </p:txBody>
      </p:sp>
      <p:sp>
        <p:nvSpPr>
          <p:cNvPr id="3" name="CuadroTexto 2">
            <a:extLst>
              <a:ext uri="{FF2B5EF4-FFF2-40B4-BE49-F238E27FC236}">
                <a16:creationId xmlns:a16="http://schemas.microsoft.com/office/drawing/2014/main" id="{532C8376-D44A-D161-3E59-8EF8FC806329}"/>
              </a:ext>
            </a:extLst>
          </p:cNvPr>
          <p:cNvSpPr txBox="1"/>
          <p:nvPr/>
        </p:nvSpPr>
        <p:spPr>
          <a:xfrm>
            <a:off x="5156029" y="3114701"/>
            <a:ext cx="5636456" cy="375552"/>
          </a:xfrm>
          <a:prstGeom prst="rect">
            <a:avLst/>
          </a:prstGeom>
          <a:noFill/>
        </p:spPr>
        <p:txBody>
          <a:bodyPr wrap="square">
            <a:spAutoFit/>
          </a:bodyPr>
          <a:lstStyle/>
          <a:p>
            <a:pPr marL="268288" marR="17145" lvl="1" indent="-180975" algn="just">
              <a:lnSpc>
                <a:spcPct val="107000"/>
              </a:lnSpc>
              <a:spcBef>
                <a:spcPts val="200"/>
              </a:spcBef>
              <a:spcAft>
                <a:spcPts val="200"/>
              </a:spcAft>
              <a:buSzPts val="1400"/>
              <a:buFont typeface="Arial" panose="020B0604020202020204" pitchFamily="34" charset="0"/>
              <a:buChar char="•"/>
              <a:tabLst>
                <a:tab pos="180340" algn="l"/>
                <a:tab pos="5089525" algn="l"/>
              </a:tabLst>
            </a:pPr>
            <a:endParaRPr lang="es-MX" dirty="0">
              <a:effectLst/>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0049789-32FC-A677-F2C7-8BEDAB6B0072}"/>
              </a:ext>
            </a:extLst>
          </p:cNvPr>
          <p:cNvSpPr txBox="1"/>
          <p:nvPr/>
        </p:nvSpPr>
        <p:spPr>
          <a:xfrm>
            <a:off x="1514475" y="4607963"/>
            <a:ext cx="10457870" cy="1200329"/>
          </a:xfrm>
          <a:prstGeom prst="rect">
            <a:avLst/>
          </a:prstGeom>
          <a:solidFill>
            <a:schemeClr val="accent1">
              <a:lumMod val="60000"/>
              <a:lumOff val="40000"/>
            </a:schemeClr>
          </a:solidFill>
        </p:spPr>
        <p:txBody>
          <a:bodyPr wrap="square">
            <a:spAutoFit/>
          </a:bodyPr>
          <a:lstStyle/>
          <a:p>
            <a:pPr marL="285750" indent="-285750" algn="jus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Aprobar nuevos indicadores de precisión para información geográfica y estadística derivada, así como para los principios de calidad de procesos.</a:t>
            </a:r>
          </a:p>
          <a:p>
            <a:pPr marL="285750" indent="-285750" algn="just">
              <a:buSzPts val="1400"/>
              <a:buFont typeface="Arial" panose="020B0604020202020204" pitchFamily="34" charset="0"/>
              <a:buChar char="•"/>
              <a:tabLst>
                <a:tab pos="180340" algn="l"/>
                <a:tab pos="5089525" algn="l"/>
              </a:tabLst>
            </a:pPr>
            <a:endParaRPr lang="es-MX" dirty="0">
              <a:solidFill>
                <a:srgbClr val="033057"/>
              </a:solidFill>
              <a:effectLst/>
              <a:ea typeface="Calibri" panose="020F0502020204030204" pitchFamily="34" charset="0"/>
              <a:cs typeface="Times New Roman" panose="02020603050405020304" pitchFamily="18" charset="0"/>
            </a:endParaRPr>
          </a:p>
          <a:p>
            <a:pPr marL="285750" indent="-285750" algn="jus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Concluir el marco genérico para las evaluaciones de calidad.</a:t>
            </a:r>
          </a:p>
        </p:txBody>
      </p:sp>
      <p:sp>
        <p:nvSpPr>
          <p:cNvPr id="2" name="CuadroTexto 1">
            <a:extLst>
              <a:ext uri="{FF2B5EF4-FFF2-40B4-BE49-F238E27FC236}">
                <a16:creationId xmlns:a16="http://schemas.microsoft.com/office/drawing/2014/main" id="{4D903469-8E2C-B3F0-590C-F4361F5C9B7C}"/>
              </a:ext>
            </a:extLst>
          </p:cNvPr>
          <p:cNvSpPr txBox="1"/>
          <p:nvPr/>
        </p:nvSpPr>
        <p:spPr>
          <a:xfrm>
            <a:off x="1514475" y="872796"/>
            <a:ext cx="10477827" cy="3524042"/>
          </a:xfrm>
          <a:prstGeom prst="rect">
            <a:avLst/>
          </a:prstGeom>
          <a:solidFill>
            <a:schemeClr val="accent6">
              <a:lumMod val="20000"/>
              <a:lumOff val="80000"/>
            </a:schemeClr>
          </a:solidFill>
        </p:spPr>
        <p:txBody>
          <a:bodyPr wrap="square">
            <a:spAutoFit/>
          </a:bodyPr>
          <a:lstStyle/>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Se han concluido evaluaciones de dos registros administrativos e iniciado las correspondientes a otros nueve, con base en la HECRA.</a:t>
            </a:r>
          </a:p>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Todos los programas de información o procesos de producción registrados en el IPI reportaron </a:t>
            </a:r>
            <a:r>
              <a:rPr lang="es-MX" b="1" dirty="0">
                <a:solidFill>
                  <a:srgbClr val="033057"/>
                </a:solidFill>
                <a:effectLst/>
                <a:ea typeface="Calibri" panose="020F0502020204030204" pitchFamily="34" charset="0"/>
              </a:rPr>
              <a:t>indicadores de pertinencia, oportunidad, puntualidad y accesibilidad.</a:t>
            </a:r>
          </a:p>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Se cuenta con un primer </a:t>
            </a:r>
            <a:r>
              <a:rPr lang="es-MX" b="1" dirty="0">
                <a:solidFill>
                  <a:srgbClr val="033057"/>
                </a:solidFill>
                <a:effectLst/>
                <a:ea typeface="Calibri" panose="020F0502020204030204" pitchFamily="34" charset="0"/>
              </a:rPr>
              <a:t>catálogo de evaluaciones </a:t>
            </a:r>
            <a:r>
              <a:rPr lang="es-MX" dirty="0">
                <a:solidFill>
                  <a:srgbClr val="033057"/>
                </a:solidFill>
                <a:effectLst/>
                <a:ea typeface="Calibri" panose="020F0502020204030204" pitchFamily="34" charset="0"/>
              </a:rPr>
              <a:t>de los procesos de producción a partir del mapeo de evaluaciones sistemáticas.</a:t>
            </a:r>
          </a:p>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Las encuestas, registros administrativos y censos registrados en el IPI reportaron </a:t>
            </a:r>
            <a:r>
              <a:rPr lang="es-MX" b="1" dirty="0">
                <a:solidFill>
                  <a:srgbClr val="033057"/>
                </a:solidFill>
                <a:effectLst/>
                <a:ea typeface="Calibri" panose="020F0502020204030204" pitchFamily="34" charset="0"/>
              </a:rPr>
              <a:t>indicadores de precisión </a:t>
            </a:r>
            <a:r>
              <a:rPr lang="es-MX" dirty="0">
                <a:solidFill>
                  <a:srgbClr val="033057"/>
                </a:solidFill>
                <a:effectLst/>
                <a:ea typeface="Calibri" panose="020F0502020204030204" pitchFamily="34" charset="0"/>
              </a:rPr>
              <a:t>en el sistema de metadatos cada vez que se publicó información nueva.</a:t>
            </a:r>
          </a:p>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La DGGMA presentó avances en la medición de los </a:t>
            </a:r>
            <a:r>
              <a:rPr lang="es-MX" b="1" dirty="0">
                <a:solidFill>
                  <a:srgbClr val="033057"/>
                </a:solidFill>
                <a:effectLst/>
                <a:ea typeface="Calibri" panose="020F0502020204030204" pitchFamily="34" charset="0"/>
              </a:rPr>
              <a:t>indicadores de precisión geoespacial</a:t>
            </a:r>
            <a:r>
              <a:rPr lang="es-MX" dirty="0">
                <a:solidFill>
                  <a:srgbClr val="033057"/>
                </a:solidFill>
                <a:effectLst/>
                <a:ea typeface="Calibri" panose="020F0502020204030204" pitchFamily="34" charset="0"/>
              </a:rPr>
              <a:t>.</a:t>
            </a:r>
          </a:p>
          <a:p>
            <a:pPr marL="342900" indent="-342900" algn="just">
              <a:spcAft>
                <a:spcPts val="600"/>
              </a:spcAft>
              <a:buFont typeface="Arial" panose="020B0604020202020204" pitchFamily="34" charset="0"/>
              <a:buChar char="•"/>
            </a:pPr>
            <a:r>
              <a:rPr lang="es-MX" dirty="0">
                <a:solidFill>
                  <a:srgbClr val="033057"/>
                </a:solidFill>
                <a:effectLst/>
                <a:ea typeface="Calibri" panose="020F0502020204030204" pitchFamily="34" charset="0"/>
              </a:rPr>
              <a:t>Se propusieron dos </a:t>
            </a:r>
            <a:r>
              <a:rPr lang="es-MX" b="1" dirty="0">
                <a:solidFill>
                  <a:srgbClr val="033057"/>
                </a:solidFill>
                <a:effectLst/>
                <a:ea typeface="Calibri" panose="020F0502020204030204" pitchFamily="34" charset="0"/>
              </a:rPr>
              <a:t>indicadores de costo-efectividad </a:t>
            </a:r>
            <a:r>
              <a:rPr lang="es-MX" dirty="0">
                <a:solidFill>
                  <a:srgbClr val="033057"/>
                </a:solidFill>
                <a:effectLst/>
                <a:ea typeface="Calibri" panose="020F0502020204030204" pitchFamily="34" charset="0"/>
              </a:rPr>
              <a:t>que están siendo discutidos en </a:t>
            </a:r>
            <a:r>
              <a:rPr lang="es-MX" dirty="0">
                <a:solidFill>
                  <a:srgbClr val="033057"/>
                </a:solidFill>
                <a:ea typeface="Calibri" panose="020F0502020204030204" pitchFamily="34" charset="0"/>
              </a:rPr>
              <a:t>el</a:t>
            </a:r>
            <a:r>
              <a:rPr lang="es-MX" dirty="0">
                <a:solidFill>
                  <a:srgbClr val="033057"/>
                </a:solidFill>
                <a:effectLst/>
                <a:ea typeface="Calibri" panose="020F0502020204030204" pitchFamily="34" charset="0"/>
              </a:rPr>
              <a:t> grupo de trabajo de procesos.</a:t>
            </a:r>
          </a:p>
        </p:txBody>
      </p:sp>
      <p:sp>
        <p:nvSpPr>
          <p:cNvPr id="8" name="CuadroTexto 7">
            <a:extLst>
              <a:ext uri="{FF2B5EF4-FFF2-40B4-BE49-F238E27FC236}">
                <a16:creationId xmlns:a16="http://schemas.microsoft.com/office/drawing/2014/main" id="{ADB3033F-A057-4FE3-0671-7B23AFF4DC67}"/>
              </a:ext>
            </a:extLst>
          </p:cNvPr>
          <p:cNvSpPr txBox="1"/>
          <p:nvPr/>
        </p:nvSpPr>
        <p:spPr>
          <a:xfrm>
            <a:off x="-2" y="874658"/>
            <a:ext cx="1514475" cy="369332"/>
          </a:xfrm>
          <a:prstGeom prst="rect">
            <a:avLst/>
          </a:prstGeom>
          <a:noFill/>
        </p:spPr>
        <p:txBody>
          <a:bodyPr wrap="square">
            <a:spAutoFit/>
          </a:bodyPr>
          <a:lstStyle/>
          <a:p>
            <a:pPr algn="ctr"/>
            <a:r>
              <a:rPr lang="es-MX" b="1" dirty="0">
                <a:solidFill>
                  <a:srgbClr val="033057"/>
                </a:solidFill>
                <a:effectLst/>
                <a:ea typeface="Calibri" panose="020F0502020204030204" pitchFamily="34" charset="0"/>
              </a:rPr>
              <a:t>Avances </a:t>
            </a:r>
            <a:endParaRPr lang="es-MX" dirty="0">
              <a:solidFill>
                <a:srgbClr val="033057"/>
              </a:solidFill>
              <a:effectLst/>
              <a:ea typeface="Calibri" panose="020F0502020204030204" pitchFamily="34" charset="0"/>
            </a:endParaRPr>
          </a:p>
        </p:txBody>
      </p:sp>
      <p:sp>
        <p:nvSpPr>
          <p:cNvPr id="11" name="CuadroTexto 10">
            <a:extLst>
              <a:ext uri="{FF2B5EF4-FFF2-40B4-BE49-F238E27FC236}">
                <a16:creationId xmlns:a16="http://schemas.microsoft.com/office/drawing/2014/main" id="{3D48C9B4-DE40-3593-233C-04F3CEC7F621}"/>
              </a:ext>
            </a:extLst>
          </p:cNvPr>
          <p:cNvSpPr txBox="1"/>
          <p:nvPr/>
        </p:nvSpPr>
        <p:spPr>
          <a:xfrm>
            <a:off x="-1" y="4607963"/>
            <a:ext cx="1514475" cy="646331"/>
          </a:xfrm>
          <a:prstGeom prst="rect">
            <a:avLst/>
          </a:prstGeom>
          <a:noFill/>
        </p:spPr>
        <p:txBody>
          <a:bodyPr wrap="square">
            <a:spAutoFit/>
          </a:bodyPr>
          <a:lstStyle/>
          <a:p>
            <a:pPr algn="ctr"/>
            <a:r>
              <a:rPr lang="es-MX" b="1" dirty="0">
                <a:solidFill>
                  <a:srgbClr val="033057"/>
                </a:solidFill>
                <a:effectLst/>
                <a:ea typeface="Calibri" panose="020F0502020204030204" pitchFamily="34" charset="0"/>
                <a:cs typeface="Times New Roman" panose="02020603050405020304" pitchFamily="18" charset="0"/>
              </a:rPr>
              <a:t>Retos</a:t>
            </a:r>
          </a:p>
          <a:p>
            <a:pPr algn="ctr"/>
            <a:r>
              <a:rPr lang="es-MX" b="1" dirty="0">
                <a:solidFill>
                  <a:srgbClr val="033057"/>
                </a:solidFill>
                <a:effectLst/>
                <a:ea typeface="Calibri" panose="020F0502020204030204" pitchFamily="34" charset="0"/>
                <a:cs typeface="Times New Roman" panose="02020603050405020304" pitchFamily="18" charset="0"/>
              </a:rPr>
              <a:t>2023-2025</a:t>
            </a:r>
          </a:p>
        </p:txBody>
      </p:sp>
      <p:sp>
        <p:nvSpPr>
          <p:cNvPr id="4" name="Text Placeholder 1">
            <a:extLst>
              <a:ext uri="{FF2B5EF4-FFF2-40B4-BE49-F238E27FC236}">
                <a16:creationId xmlns:a16="http://schemas.microsoft.com/office/drawing/2014/main" id="{6C66F5B4-5F4B-8118-F695-0C34EC701578}"/>
              </a:ext>
            </a:extLst>
          </p:cNvPr>
          <p:cNvSpPr txBox="1">
            <a:spLocks/>
          </p:cNvSpPr>
          <p:nvPr/>
        </p:nvSpPr>
        <p:spPr>
          <a:xfrm>
            <a:off x="152401" y="147536"/>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400" b="1" dirty="0">
                <a:solidFill>
                  <a:srgbClr val="033057"/>
                </a:solidFill>
                <a:cs typeface="Arial" panose="020B0604020202020204" pitchFamily="34" charset="0"/>
              </a:rPr>
              <a:t>Actividad estratégica 2: Evaluar de forma sistemática la calidad de la información</a:t>
            </a:r>
            <a:endParaRPr lang="en-US" altLang="ko-KR" sz="2400" b="1" dirty="0">
              <a:solidFill>
                <a:srgbClr val="033057"/>
              </a:solidFill>
              <a:cs typeface="Arial" panose="020B0604020202020204" pitchFamily="34" charset="0"/>
            </a:endParaRPr>
          </a:p>
        </p:txBody>
      </p:sp>
    </p:spTree>
    <p:extLst>
      <p:ext uri="{BB962C8B-B14F-4D97-AF65-F5344CB8AC3E}">
        <p14:creationId xmlns:p14="http://schemas.microsoft.com/office/powerpoint/2010/main" val="2017898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9" name="Text Placeholder 1">
            <a:extLst>
              <a:ext uri="{FF2B5EF4-FFF2-40B4-BE49-F238E27FC236}">
                <a16:creationId xmlns:a16="http://schemas.microsoft.com/office/drawing/2014/main" id="{AAAC828D-9231-4FFE-BE0C-953F2A2CAD53}"/>
              </a:ext>
            </a:extLst>
          </p:cNvPr>
          <p:cNvSpPr txBox="1">
            <a:spLocks/>
          </p:cNvSpPr>
          <p:nvPr/>
        </p:nvSpPr>
        <p:spPr>
          <a:xfrm>
            <a:off x="1" y="163301"/>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400" b="1" dirty="0">
                <a:solidFill>
                  <a:srgbClr val="033057"/>
                </a:solidFill>
                <a:cs typeface="Arial" panose="020B0604020202020204" pitchFamily="34" charset="0"/>
              </a:rPr>
              <a:t>Actividad estratégica 3: Desarrollar protocolos para medir y documentar el impacto de las mejoras</a:t>
            </a:r>
            <a:endParaRPr lang="en-US" altLang="ko-KR" sz="2400" b="1" dirty="0">
              <a:solidFill>
                <a:srgbClr val="033057"/>
              </a:solidFill>
              <a:cs typeface="Arial" panose="020B0604020202020204" pitchFamily="34" charset="0"/>
            </a:endParaRPr>
          </a:p>
        </p:txBody>
      </p:sp>
      <p:sp>
        <p:nvSpPr>
          <p:cNvPr id="16" name="CuadroTexto 15">
            <a:extLst>
              <a:ext uri="{FF2B5EF4-FFF2-40B4-BE49-F238E27FC236}">
                <a16:creationId xmlns:a16="http://schemas.microsoft.com/office/drawing/2014/main" id="{E1615D19-8CC1-44F0-B4AB-9BAEED1870BF}"/>
              </a:ext>
            </a:extLst>
          </p:cNvPr>
          <p:cNvSpPr txBox="1"/>
          <p:nvPr/>
        </p:nvSpPr>
        <p:spPr>
          <a:xfrm>
            <a:off x="2228850" y="1787799"/>
            <a:ext cx="8656001" cy="2677656"/>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pPr>
            <a:r>
              <a:rPr lang="es-MX" sz="2400" b="1" dirty="0">
                <a:solidFill>
                  <a:srgbClr val="033057"/>
                </a:solidFill>
                <a:effectLst/>
                <a:ea typeface="Calibri" panose="020F0502020204030204" pitchFamily="34" charset="0"/>
              </a:rPr>
              <a:t>El 100% de los programas del INEGI documentan sus mejoras a través del Sistema de Seguimiento de Cambios (SSC).</a:t>
            </a:r>
          </a:p>
          <a:p>
            <a:pPr marL="342900" indent="-342900">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buFont typeface="Arial" panose="020B0604020202020204" pitchFamily="34" charset="0"/>
              <a:buChar char="•"/>
            </a:pPr>
            <a:endParaRPr lang="es-MX" sz="2400" b="1" dirty="0">
              <a:solidFill>
                <a:srgbClr val="033057"/>
              </a:solidFill>
              <a:ea typeface="Calibri" panose="020F0502020204030204" pitchFamily="34" charset="0"/>
            </a:endParaRPr>
          </a:p>
          <a:p>
            <a:pPr marL="342900" indent="-342900">
              <a:buFont typeface="Arial" panose="020B0604020202020204" pitchFamily="34" charset="0"/>
              <a:buChar char="•"/>
            </a:pPr>
            <a:r>
              <a:rPr lang="es-MX" sz="2400" b="1" dirty="0">
                <a:solidFill>
                  <a:srgbClr val="033057"/>
                </a:solidFill>
                <a:effectLst/>
                <a:ea typeface="Calibri" panose="020F0502020204030204" pitchFamily="34" charset="0"/>
                <a:cs typeface="Times New Roman" panose="02020603050405020304" pitchFamily="18" charset="0"/>
              </a:rPr>
              <a:t>Existen cursos de capacitación para el 100% de las iniciativas aprobadas por el Comité de Aseguramiento de Calidad.</a:t>
            </a:r>
            <a:endParaRPr lang="es-MX" sz="2400" b="1" dirty="0">
              <a:solidFill>
                <a:srgbClr val="404040"/>
              </a:solidFill>
              <a:effectLs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13826EE-E38D-CD26-0A31-D0F215922402}"/>
              </a:ext>
            </a:extLst>
          </p:cNvPr>
          <p:cNvSpPr txBox="1"/>
          <p:nvPr/>
        </p:nvSpPr>
        <p:spPr>
          <a:xfrm>
            <a:off x="0" y="2711128"/>
            <a:ext cx="2228850" cy="830997"/>
          </a:xfrm>
          <a:prstGeom prst="rect">
            <a:avLst/>
          </a:prstGeom>
          <a:noFill/>
        </p:spPr>
        <p:txBody>
          <a:bodyPr wrap="square">
            <a:spAutoFit/>
          </a:bodyPr>
          <a:lstStyle/>
          <a:p>
            <a:pPr algn="ctr"/>
            <a:r>
              <a:rPr lang="es-MX" sz="2400" b="1" dirty="0">
                <a:solidFill>
                  <a:srgbClr val="033057"/>
                </a:solidFill>
                <a:effectLst/>
                <a:ea typeface="Calibri" panose="020F0502020204030204" pitchFamily="34" charset="0"/>
              </a:rPr>
              <a:t>Metas </a:t>
            </a:r>
          </a:p>
          <a:p>
            <a:pPr algn="ctr"/>
            <a:r>
              <a:rPr lang="es-MX" sz="2400" b="1" dirty="0">
                <a:solidFill>
                  <a:srgbClr val="033057"/>
                </a:solidFill>
                <a:effectLst/>
                <a:ea typeface="Calibri" panose="020F0502020204030204" pitchFamily="34" charset="0"/>
              </a:rPr>
              <a:t>2020-2022 </a:t>
            </a:r>
            <a:endParaRPr lang="es-MX" sz="2400" dirty="0">
              <a:solidFill>
                <a:srgbClr val="033057"/>
              </a:solidFill>
              <a:effectLst/>
              <a:ea typeface="Calibri" panose="020F0502020204030204" pitchFamily="34" charset="0"/>
            </a:endParaRPr>
          </a:p>
        </p:txBody>
      </p:sp>
    </p:spTree>
    <p:extLst>
      <p:ext uri="{BB962C8B-B14F-4D97-AF65-F5344CB8AC3E}">
        <p14:creationId xmlns:p14="http://schemas.microsoft.com/office/powerpoint/2010/main" val="2413179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4557DE2F-F0B5-4E7C-9091-4693141834F6}"/>
              </a:ext>
            </a:extLst>
          </p:cNvPr>
          <p:cNvSpPr txBox="1"/>
          <p:nvPr/>
        </p:nvSpPr>
        <p:spPr>
          <a:xfrm>
            <a:off x="10700120" y="-146495"/>
            <a:ext cx="184731" cy="369332"/>
          </a:xfrm>
          <a:prstGeom prst="rect">
            <a:avLst/>
          </a:prstGeom>
          <a:noFill/>
        </p:spPr>
        <p:txBody>
          <a:bodyPr wrap="none" rtlCol="0">
            <a:spAutoFit/>
          </a:bodyPr>
          <a:lstStyle/>
          <a:p>
            <a:endParaRPr lang="es-MX">
              <a:solidFill>
                <a:prstClr val="black"/>
              </a:solidFill>
            </a:endParaRPr>
          </a:p>
        </p:txBody>
      </p:sp>
      <p:sp>
        <p:nvSpPr>
          <p:cNvPr id="24" name="CuadroTexto 23">
            <a:extLst>
              <a:ext uri="{FF2B5EF4-FFF2-40B4-BE49-F238E27FC236}">
                <a16:creationId xmlns:a16="http://schemas.microsoft.com/office/drawing/2014/main" id="{14170C9A-E168-428A-B527-3174CD63C113}"/>
              </a:ext>
            </a:extLst>
          </p:cNvPr>
          <p:cNvSpPr txBox="1"/>
          <p:nvPr/>
        </p:nvSpPr>
        <p:spPr>
          <a:xfrm>
            <a:off x="7133645" y="2344794"/>
            <a:ext cx="1865955" cy="369332"/>
          </a:xfrm>
          <a:prstGeom prst="rect">
            <a:avLst/>
          </a:prstGeom>
          <a:noFill/>
        </p:spPr>
        <p:txBody>
          <a:bodyPr wrap="square">
            <a:spAutoFit/>
          </a:bodyPr>
          <a:lstStyle/>
          <a:p>
            <a:pPr algn="ctr">
              <a:spcBef>
                <a:spcPts val="1200"/>
              </a:spcBef>
            </a:pPr>
            <a:r>
              <a:rPr lang="es-MX" b="1" dirty="0">
                <a:solidFill>
                  <a:srgbClr val="002060"/>
                </a:solidFill>
              </a:rPr>
              <a:t>AVANCES: </a:t>
            </a:r>
          </a:p>
        </p:txBody>
      </p:sp>
      <p:sp>
        <p:nvSpPr>
          <p:cNvPr id="3" name="CuadroTexto 2">
            <a:extLst>
              <a:ext uri="{FF2B5EF4-FFF2-40B4-BE49-F238E27FC236}">
                <a16:creationId xmlns:a16="http://schemas.microsoft.com/office/drawing/2014/main" id="{532C8376-D44A-D161-3E59-8EF8FC806329}"/>
              </a:ext>
            </a:extLst>
          </p:cNvPr>
          <p:cNvSpPr txBox="1"/>
          <p:nvPr/>
        </p:nvSpPr>
        <p:spPr>
          <a:xfrm>
            <a:off x="5156029" y="3398479"/>
            <a:ext cx="5636456" cy="375552"/>
          </a:xfrm>
          <a:prstGeom prst="rect">
            <a:avLst/>
          </a:prstGeom>
          <a:noFill/>
        </p:spPr>
        <p:txBody>
          <a:bodyPr wrap="square">
            <a:spAutoFit/>
          </a:bodyPr>
          <a:lstStyle/>
          <a:p>
            <a:pPr marL="268288" marR="17145" lvl="1" indent="-180975" algn="just">
              <a:lnSpc>
                <a:spcPct val="107000"/>
              </a:lnSpc>
              <a:spcBef>
                <a:spcPts val="200"/>
              </a:spcBef>
              <a:spcAft>
                <a:spcPts val="200"/>
              </a:spcAft>
              <a:buSzPts val="1400"/>
              <a:buFont typeface="Arial" panose="020B0604020202020204" pitchFamily="34" charset="0"/>
              <a:buChar char="•"/>
              <a:tabLst>
                <a:tab pos="180340" algn="l"/>
                <a:tab pos="5089525" algn="l"/>
              </a:tabLst>
            </a:pPr>
            <a:endParaRPr lang="es-MX" dirty="0">
              <a:effectLst/>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0049789-32FC-A677-F2C7-8BEDAB6B0072}"/>
              </a:ext>
            </a:extLst>
          </p:cNvPr>
          <p:cNvSpPr txBox="1"/>
          <p:nvPr/>
        </p:nvSpPr>
        <p:spPr>
          <a:xfrm>
            <a:off x="1514475" y="4211185"/>
            <a:ext cx="10457870" cy="1077218"/>
          </a:xfrm>
          <a:prstGeom prst="rect">
            <a:avLst/>
          </a:prstGeom>
          <a:solidFill>
            <a:schemeClr val="accent1">
              <a:lumMod val="60000"/>
              <a:lumOff val="40000"/>
            </a:schemeClr>
          </a:solidFill>
        </p:spPr>
        <p:txBody>
          <a:bodyPr wrap="square">
            <a:spAutoFit/>
          </a:bodyPr>
          <a:lstStyle/>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Elaborar cursos de capacitación para todas las guías e indicadores aprobados por el Comité.</a:t>
            </a:r>
          </a:p>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ffectLst/>
                <a:ea typeface="Calibri" panose="020F0502020204030204" pitchFamily="34" charset="0"/>
                <a:cs typeface="Times New Roman" panose="02020603050405020304" pitchFamily="18" charset="0"/>
              </a:rPr>
              <a:t>Reforzar el reporte en el SSC de todos los cambios a los diseños de los procesos de producción.</a:t>
            </a:r>
          </a:p>
          <a:p>
            <a:pPr marL="285750" indent="-285750" algn="just">
              <a:spcAft>
                <a:spcPts val="600"/>
              </a:spcAft>
              <a:buSzPts val="1400"/>
              <a:buFont typeface="Arial" panose="020B0604020202020204" pitchFamily="34" charset="0"/>
              <a:buChar char="•"/>
              <a:tabLst>
                <a:tab pos="180340" algn="l"/>
                <a:tab pos="5089525" algn="l"/>
              </a:tabLst>
            </a:pPr>
            <a:r>
              <a:rPr lang="es-MX" dirty="0">
                <a:solidFill>
                  <a:srgbClr val="033057"/>
                </a:solidFill>
                <a:ea typeface="Calibri" panose="020F0502020204030204" pitchFamily="34" charset="0"/>
                <a:cs typeface="Times New Roman" panose="02020603050405020304" pitchFamily="18" charset="0"/>
              </a:rPr>
              <a:t>Impulsar el intercambio de </a:t>
            </a:r>
            <a:r>
              <a:rPr lang="es-MX" dirty="0">
                <a:solidFill>
                  <a:srgbClr val="033057"/>
                </a:solidFill>
                <a:effectLst/>
                <a:ea typeface="Calibri" panose="020F0502020204030204" pitchFamily="34" charset="0"/>
                <a:cs typeface="Times New Roman" panose="02020603050405020304" pitchFamily="18" charset="0"/>
              </a:rPr>
              <a:t>buenas prácticas en materia de aseguramiento de la calidad.</a:t>
            </a:r>
          </a:p>
        </p:txBody>
      </p:sp>
      <p:sp>
        <p:nvSpPr>
          <p:cNvPr id="2" name="CuadroTexto 1">
            <a:extLst>
              <a:ext uri="{FF2B5EF4-FFF2-40B4-BE49-F238E27FC236}">
                <a16:creationId xmlns:a16="http://schemas.microsoft.com/office/drawing/2014/main" id="{4D903469-8E2C-B3F0-590C-F4361F5C9B7C}"/>
              </a:ext>
            </a:extLst>
          </p:cNvPr>
          <p:cNvSpPr txBox="1"/>
          <p:nvPr/>
        </p:nvSpPr>
        <p:spPr>
          <a:xfrm>
            <a:off x="1514475" y="1156574"/>
            <a:ext cx="10477827" cy="2539157"/>
          </a:xfrm>
          <a:prstGeom prst="rect">
            <a:avLst/>
          </a:prstGeom>
          <a:solidFill>
            <a:schemeClr val="accent6">
              <a:lumMod val="20000"/>
              <a:lumOff val="80000"/>
            </a:schemeClr>
          </a:solidFill>
        </p:spPr>
        <p:txBody>
          <a:bodyPr wrap="square">
            <a:spAutoFit/>
          </a:bodyPr>
          <a:lstStyle/>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De acuerdo con los Lineamientos del proceso de gestión de cambios las UA responsables de los procesos de producción reportan en el SSC todas las modificaciones a los diseños de los procesos de producción.  </a:t>
            </a:r>
            <a:r>
              <a:rPr lang="es-MX" b="1" dirty="0">
                <a:solidFill>
                  <a:srgbClr val="033057"/>
                </a:solidFill>
                <a:effectLst/>
                <a:ea typeface="Calibri" panose="020F0502020204030204" pitchFamily="34" charset="0"/>
              </a:rPr>
              <a:t>Entre 2021 y 2022 se reportaron cambios al diseño correspondientes a 43 procesos de producción</a:t>
            </a:r>
            <a:r>
              <a:rPr lang="es-MX" dirty="0">
                <a:solidFill>
                  <a:srgbClr val="033057"/>
                </a:solidFill>
                <a:effectLst/>
                <a:ea typeface="Calibri" panose="020F0502020204030204" pitchFamily="34" charset="0"/>
              </a:rPr>
              <a:t>.</a:t>
            </a:r>
          </a:p>
          <a:p>
            <a:pPr marL="342900" indent="-342900">
              <a:spcAft>
                <a:spcPts val="600"/>
              </a:spcAft>
              <a:buFont typeface="Arial" panose="020B0604020202020204" pitchFamily="34" charset="0"/>
              <a:buChar char="•"/>
            </a:pPr>
            <a:r>
              <a:rPr lang="es-MX" b="1" dirty="0">
                <a:solidFill>
                  <a:srgbClr val="033057"/>
                </a:solidFill>
                <a:effectLst/>
                <a:ea typeface="Calibri" panose="020F0502020204030204" pitchFamily="34" charset="0"/>
              </a:rPr>
              <a:t>Cursos para el 81% de guías e indicadores </a:t>
            </a:r>
            <a:r>
              <a:rPr lang="es-MX" dirty="0">
                <a:solidFill>
                  <a:srgbClr val="033057"/>
                </a:solidFill>
                <a:effectLst/>
                <a:ea typeface="Calibri" panose="020F0502020204030204" pitchFamily="34" charset="0"/>
              </a:rPr>
              <a:t>aprobados en el Comité.</a:t>
            </a:r>
          </a:p>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Se desarrollaron </a:t>
            </a:r>
            <a:r>
              <a:rPr lang="es-MX" b="1" dirty="0">
                <a:solidFill>
                  <a:srgbClr val="033057"/>
                </a:solidFill>
                <a:effectLst/>
                <a:ea typeface="Calibri" panose="020F0502020204030204" pitchFamily="34" charset="0"/>
              </a:rPr>
              <a:t>cursos de capacitación sobre la Guía de Diseño Conceptual para Encuestas y de Indicadores de Precisión de Censos</a:t>
            </a:r>
            <a:r>
              <a:rPr lang="es-MX" dirty="0">
                <a:solidFill>
                  <a:srgbClr val="033057"/>
                </a:solidFill>
                <a:effectLst/>
                <a:ea typeface="Calibri" panose="020F0502020204030204" pitchFamily="34" charset="0"/>
              </a:rPr>
              <a:t> que se comenzarán a impartir en 2023 bajo la modalidad de autoestudio.</a:t>
            </a:r>
          </a:p>
          <a:p>
            <a:pPr marL="342900" indent="-342900">
              <a:spcAft>
                <a:spcPts val="600"/>
              </a:spcAft>
              <a:buFont typeface="Arial" panose="020B0604020202020204" pitchFamily="34" charset="0"/>
              <a:buChar char="•"/>
            </a:pPr>
            <a:r>
              <a:rPr lang="es-MX" dirty="0">
                <a:solidFill>
                  <a:srgbClr val="033057"/>
                </a:solidFill>
                <a:effectLst/>
                <a:ea typeface="Calibri" panose="020F0502020204030204" pitchFamily="34" charset="0"/>
              </a:rPr>
              <a:t>Se continuó con la impartición de </a:t>
            </a:r>
            <a:r>
              <a:rPr lang="es-MX" dirty="0">
                <a:solidFill>
                  <a:srgbClr val="033057"/>
                </a:solidFill>
                <a:ea typeface="Calibri" panose="020F0502020204030204" pitchFamily="34" charset="0"/>
              </a:rPr>
              <a:t>nueve</a:t>
            </a:r>
            <a:r>
              <a:rPr lang="es-MX" dirty="0">
                <a:solidFill>
                  <a:srgbClr val="033057"/>
                </a:solidFill>
                <a:effectLst/>
                <a:ea typeface="Calibri" panose="020F0502020204030204" pitchFamily="34" charset="0"/>
              </a:rPr>
              <a:t> </a:t>
            </a:r>
            <a:r>
              <a:rPr lang="es-MX" b="1" dirty="0">
                <a:solidFill>
                  <a:srgbClr val="033057"/>
                </a:solidFill>
                <a:effectLst/>
                <a:ea typeface="Calibri" panose="020F0502020204030204" pitchFamily="34" charset="0"/>
              </a:rPr>
              <a:t>cursos relacionados con las iniciativas de calidad</a:t>
            </a:r>
            <a:r>
              <a:rPr lang="es-MX" dirty="0">
                <a:solidFill>
                  <a:srgbClr val="033057"/>
                </a:solidFill>
                <a:effectLst/>
                <a:ea typeface="Calibri" panose="020F0502020204030204" pitchFamily="34" charset="0"/>
              </a:rPr>
              <a:t>.</a:t>
            </a:r>
          </a:p>
        </p:txBody>
      </p:sp>
      <p:sp>
        <p:nvSpPr>
          <p:cNvPr id="8" name="CuadroTexto 7">
            <a:extLst>
              <a:ext uri="{FF2B5EF4-FFF2-40B4-BE49-F238E27FC236}">
                <a16:creationId xmlns:a16="http://schemas.microsoft.com/office/drawing/2014/main" id="{ADB3033F-A057-4FE3-0671-7B23AFF4DC67}"/>
              </a:ext>
            </a:extLst>
          </p:cNvPr>
          <p:cNvSpPr txBox="1"/>
          <p:nvPr/>
        </p:nvSpPr>
        <p:spPr>
          <a:xfrm>
            <a:off x="0" y="1157152"/>
            <a:ext cx="1514475" cy="369332"/>
          </a:xfrm>
          <a:prstGeom prst="rect">
            <a:avLst/>
          </a:prstGeom>
          <a:noFill/>
        </p:spPr>
        <p:txBody>
          <a:bodyPr wrap="square">
            <a:spAutoFit/>
          </a:bodyPr>
          <a:lstStyle/>
          <a:p>
            <a:pPr algn="ctr"/>
            <a:r>
              <a:rPr lang="es-MX" b="1" dirty="0">
                <a:solidFill>
                  <a:srgbClr val="033057"/>
                </a:solidFill>
                <a:effectLst/>
                <a:ea typeface="Calibri" panose="020F0502020204030204" pitchFamily="34" charset="0"/>
              </a:rPr>
              <a:t>Avances </a:t>
            </a:r>
            <a:endParaRPr lang="es-MX" dirty="0">
              <a:solidFill>
                <a:srgbClr val="033057"/>
              </a:solidFill>
              <a:effectLst/>
              <a:ea typeface="Calibri" panose="020F0502020204030204" pitchFamily="34" charset="0"/>
            </a:endParaRPr>
          </a:p>
        </p:txBody>
      </p:sp>
      <p:sp>
        <p:nvSpPr>
          <p:cNvPr id="11" name="CuadroTexto 10">
            <a:extLst>
              <a:ext uri="{FF2B5EF4-FFF2-40B4-BE49-F238E27FC236}">
                <a16:creationId xmlns:a16="http://schemas.microsoft.com/office/drawing/2014/main" id="{3D48C9B4-DE40-3593-233C-04F3CEC7F621}"/>
              </a:ext>
            </a:extLst>
          </p:cNvPr>
          <p:cNvSpPr txBox="1"/>
          <p:nvPr/>
        </p:nvSpPr>
        <p:spPr>
          <a:xfrm>
            <a:off x="0" y="4211185"/>
            <a:ext cx="1514475" cy="646331"/>
          </a:xfrm>
          <a:prstGeom prst="rect">
            <a:avLst/>
          </a:prstGeom>
          <a:noFill/>
        </p:spPr>
        <p:txBody>
          <a:bodyPr wrap="square">
            <a:spAutoFit/>
          </a:bodyPr>
          <a:lstStyle/>
          <a:p>
            <a:pPr algn="ctr"/>
            <a:r>
              <a:rPr lang="es-MX" b="1" dirty="0">
                <a:solidFill>
                  <a:srgbClr val="033057"/>
                </a:solidFill>
                <a:effectLst/>
                <a:ea typeface="Calibri" panose="020F0502020204030204" pitchFamily="34" charset="0"/>
                <a:cs typeface="Times New Roman" panose="02020603050405020304" pitchFamily="18" charset="0"/>
              </a:rPr>
              <a:t>Retos</a:t>
            </a:r>
          </a:p>
          <a:p>
            <a:pPr algn="ctr"/>
            <a:r>
              <a:rPr lang="es-MX" b="1" dirty="0">
                <a:solidFill>
                  <a:srgbClr val="033057"/>
                </a:solidFill>
                <a:effectLst/>
                <a:ea typeface="Calibri" panose="020F0502020204030204" pitchFamily="34" charset="0"/>
                <a:cs typeface="Times New Roman" panose="02020603050405020304" pitchFamily="18" charset="0"/>
              </a:rPr>
              <a:t>2023-2025</a:t>
            </a:r>
          </a:p>
        </p:txBody>
      </p:sp>
      <p:sp>
        <p:nvSpPr>
          <p:cNvPr id="6" name="Text Placeholder 1">
            <a:extLst>
              <a:ext uri="{FF2B5EF4-FFF2-40B4-BE49-F238E27FC236}">
                <a16:creationId xmlns:a16="http://schemas.microsoft.com/office/drawing/2014/main" id="{D87E4D5D-09FB-D42F-C548-639687DCFA4E}"/>
              </a:ext>
            </a:extLst>
          </p:cNvPr>
          <p:cNvSpPr txBox="1">
            <a:spLocks/>
          </p:cNvSpPr>
          <p:nvPr/>
        </p:nvSpPr>
        <p:spPr>
          <a:xfrm>
            <a:off x="1" y="163301"/>
            <a:ext cx="12192000"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altLang="ko-KR" sz="2400" b="1" dirty="0">
                <a:solidFill>
                  <a:srgbClr val="033057"/>
                </a:solidFill>
                <a:cs typeface="Arial" panose="020B0604020202020204" pitchFamily="34" charset="0"/>
              </a:rPr>
              <a:t>Actividad estratégica 3: Desarrollar protocolos para medir y documentar el impacto de las mejoras</a:t>
            </a:r>
            <a:endParaRPr lang="en-US" altLang="ko-KR" sz="2400" b="1" dirty="0">
              <a:solidFill>
                <a:srgbClr val="033057"/>
              </a:solidFill>
              <a:cs typeface="Arial" panose="020B0604020202020204" pitchFamily="34" charset="0"/>
            </a:endParaRPr>
          </a:p>
        </p:txBody>
      </p:sp>
    </p:spTree>
    <p:extLst>
      <p:ext uri="{BB962C8B-B14F-4D97-AF65-F5344CB8AC3E}">
        <p14:creationId xmlns:p14="http://schemas.microsoft.com/office/powerpoint/2010/main" val="3788921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Tema de Office">
  <a:themeElements>
    <a:clrScheme name="INEGI">
      <a:dk1>
        <a:srgbClr val="000000"/>
      </a:dk1>
      <a:lt1>
        <a:srgbClr val="FFFFFF"/>
      </a:lt1>
      <a:dk2>
        <a:srgbClr val="0A3356"/>
      </a:dk2>
      <a:lt2>
        <a:srgbClr val="A6A6A6"/>
      </a:lt2>
      <a:accent1>
        <a:srgbClr val="00A1E2"/>
      </a:accent1>
      <a:accent2>
        <a:srgbClr val="0074C5"/>
      </a:accent2>
      <a:accent3>
        <a:srgbClr val="0A3356"/>
      </a:accent3>
      <a:accent4>
        <a:srgbClr val="404040"/>
      </a:accent4>
      <a:accent5>
        <a:srgbClr val="A6A6A6"/>
      </a:accent5>
      <a:accent6>
        <a:srgbClr val="FFFFFF"/>
      </a:accent6>
      <a:hlink>
        <a:srgbClr val="00A1E2"/>
      </a:hlink>
      <a:folHlink>
        <a:srgbClr val="0074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IEG" id="{FBAF24E8-D3F2-43BF-8247-D882E5CAF13D}" vid="{56A5BCB7-2AA3-40E9-A59A-3C610314866B}"/>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TotalTime>
  <Words>1925</Words>
  <Application>Microsoft Office PowerPoint</Application>
  <PresentationFormat>Panorámica</PresentationFormat>
  <Paragraphs>382</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22</vt:i4>
      </vt:variant>
    </vt:vector>
  </HeadingPairs>
  <TitlesOfParts>
    <vt:vector size="28" baseType="lpstr">
      <vt:lpstr>Arial</vt:lpstr>
      <vt:lpstr>Calibri</vt:lpstr>
      <vt:lpstr>Calibri Light</vt:lpstr>
      <vt:lpstr>Wingdings</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CUELLAR RIO MANUEL</dc:creator>
  <cp:lastModifiedBy>TORROJA MATEU NURIA</cp:lastModifiedBy>
  <cp:revision>108</cp:revision>
  <dcterms:created xsi:type="dcterms:W3CDTF">2022-02-02T21:00:54Z</dcterms:created>
  <dcterms:modified xsi:type="dcterms:W3CDTF">2023-04-11T18:51:41Z</dcterms:modified>
</cp:coreProperties>
</file>